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6"/>
  </p:notesMasterIdLst>
  <p:handoutMasterIdLst>
    <p:handoutMasterId r:id="rId37"/>
  </p:handoutMasterIdLst>
  <p:sldIdLst>
    <p:sldId id="944" r:id="rId5"/>
    <p:sldId id="1427" r:id="rId6"/>
    <p:sldId id="1431" r:id="rId7"/>
    <p:sldId id="300" r:id="rId8"/>
    <p:sldId id="1432" r:id="rId9"/>
    <p:sldId id="288" r:id="rId10"/>
    <p:sldId id="1372" r:id="rId11"/>
    <p:sldId id="1378" r:id="rId12"/>
    <p:sldId id="1375" r:id="rId13"/>
    <p:sldId id="962" r:id="rId14"/>
    <p:sldId id="964" r:id="rId15"/>
    <p:sldId id="1441" r:id="rId16"/>
    <p:sldId id="1440" r:id="rId17"/>
    <p:sldId id="1442" r:id="rId18"/>
    <p:sldId id="1433" r:id="rId19"/>
    <p:sldId id="1434" r:id="rId20"/>
    <p:sldId id="969" r:id="rId21"/>
    <p:sldId id="995" r:id="rId22"/>
    <p:sldId id="983" r:id="rId23"/>
    <p:sldId id="976" r:id="rId24"/>
    <p:sldId id="984" r:id="rId25"/>
    <p:sldId id="1345" r:id="rId26"/>
    <p:sldId id="1033" r:id="rId27"/>
    <p:sldId id="1376" r:id="rId28"/>
    <p:sldId id="1436" r:id="rId29"/>
    <p:sldId id="1437" r:id="rId30"/>
    <p:sldId id="992" r:id="rId31"/>
    <p:sldId id="1438" r:id="rId32"/>
    <p:sldId id="293" r:id="rId33"/>
    <p:sldId id="1443" r:id="rId34"/>
    <p:sldId id="294" r:id="rId35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orient="horz" pos="2674" userDrawn="1">
          <p15:clr>
            <a:srgbClr val="A4A3A4"/>
          </p15:clr>
        </p15:guide>
        <p15:guide id="3" orient="horz" pos="1684" userDrawn="1">
          <p15:clr>
            <a:srgbClr val="A4A3A4"/>
          </p15:clr>
        </p15:guide>
        <p15:guide id="4" orient="horz" pos="2889" userDrawn="1">
          <p15:clr>
            <a:srgbClr val="A4A3A4"/>
          </p15:clr>
        </p15:guide>
        <p15:guide id="14" orient="horz" pos="2999" userDrawn="1">
          <p15:clr>
            <a:srgbClr val="A4A3A4"/>
          </p15:clr>
        </p15:guide>
        <p15:guide id="15" pos="3840" userDrawn="1">
          <p15:clr>
            <a:srgbClr val="A4A3A4"/>
          </p15:clr>
        </p15:guide>
        <p15:guide id="16" orient="horz" pos="1797" userDrawn="1">
          <p15:clr>
            <a:srgbClr val="A4A3A4"/>
          </p15:clr>
        </p15:guide>
        <p15:guide id="17" orient="horz" pos="2727" userDrawn="1">
          <p15:clr>
            <a:srgbClr val="A4A3A4"/>
          </p15:clr>
        </p15:guide>
        <p15:guide id="20" pos="982" userDrawn="1">
          <p15:clr>
            <a:srgbClr val="A4A3A4"/>
          </p15:clr>
        </p15:guide>
        <p15:guide id="23" orient="horz" pos="3263" userDrawn="1">
          <p15:clr>
            <a:srgbClr val="A4A3A4"/>
          </p15:clr>
        </p15:guide>
        <p15:guide id="29" orient="horz" pos="2963" userDrawn="1">
          <p15:clr>
            <a:srgbClr val="A4A3A4"/>
          </p15:clr>
        </p15:guide>
        <p15:guide id="30" orient="horz" pos="2546" userDrawn="1">
          <p15:clr>
            <a:srgbClr val="A4A3A4"/>
          </p15:clr>
        </p15:guide>
        <p15:guide id="31" orient="horz" pos="2925" userDrawn="1">
          <p15:clr>
            <a:srgbClr val="A4A3A4"/>
          </p15:clr>
        </p15:guide>
        <p15:guide id="32" pos="2525" userDrawn="1">
          <p15:clr>
            <a:srgbClr val="A4A3A4"/>
          </p15:clr>
        </p15:guide>
        <p15:guide id="33" pos="4040" userDrawn="1">
          <p15:clr>
            <a:srgbClr val="A4A3A4"/>
          </p15:clr>
        </p15:guide>
        <p15:guide id="34" pos="4140" userDrawn="1">
          <p15:clr>
            <a:srgbClr val="A4A3A4"/>
          </p15:clr>
        </p15:guide>
        <p15:guide id="35" pos="1753" userDrawn="1">
          <p15:clr>
            <a:srgbClr val="A4A3A4"/>
          </p15:clr>
        </p15:guide>
        <p15:guide id="36" pos="4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BB4237-4BF5-8A4D-47F4-69E6BD7BFAF5}" name="Krummenacher Karin" initials="KK" userId="S::karin.krummenacher@sporthilfe.ch::ba658c81-f53d-446f-901a-bcb3af2df0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0023"/>
    <a:srgbClr val="E2221A"/>
    <a:srgbClr val="E82E2C"/>
    <a:srgbClr val="CCCCCC"/>
    <a:srgbClr val="7F7F7F"/>
    <a:srgbClr val="EAEAEA"/>
    <a:srgbClr val="464646"/>
    <a:srgbClr val="888888"/>
    <a:srgbClr val="8A8A8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5A75A-BE15-4F28-BD41-31E8E4569B5A}" v="1" dt="2025-09-03T09:37:57.343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62" y="54"/>
      </p:cViewPr>
      <p:guideLst>
        <p:guide orient="horz" pos="686"/>
        <p:guide orient="horz" pos="2674"/>
        <p:guide orient="horz" pos="1684"/>
        <p:guide orient="horz" pos="2889"/>
        <p:guide orient="horz" pos="2999"/>
        <p:guide pos="3840"/>
        <p:guide orient="horz" pos="1797"/>
        <p:guide orient="horz" pos="2727"/>
        <p:guide pos="982"/>
        <p:guide orient="horz" pos="3263"/>
        <p:guide orient="horz" pos="2963"/>
        <p:guide orient="horz" pos="2546"/>
        <p:guide orient="horz" pos="2925"/>
        <p:guide pos="2525"/>
        <p:guide pos="4040"/>
        <p:guide pos="4140"/>
        <p:guide pos="1753"/>
        <p:guide pos="42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solidFill>
              <a:srgbClr val="888888"/>
            </a:solidFill>
          </c:spPr>
          <c:dPt>
            <c:idx val="0"/>
            <c:bubble3D val="0"/>
            <c:spPr>
              <a:solidFill>
                <a:srgbClr val="737373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449-4ECC-8495-0690B8C473EB}"/>
              </c:ext>
            </c:extLst>
          </c:dPt>
          <c:dPt>
            <c:idx val="1"/>
            <c:bubble3D val="0"/>
            <c:spPr>
              <a:solidFill>
                <a:srgbClr val="888888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449-4ECC-8495-0690B8C473EB}"/>
              </c:ext>
            </c:extLst>
          </c:dPt>
          <c:dPt>
            <c:idx val="2"/>
            <c:bubble3D val="0"/>
            <c:spPr>
              <a:solidFill>
                <a:srgbClr val="A3A3A3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449-4ECC-8495-0690B8C473EB}"/>
              </c:ext>
            </c:extLst>
          </c:dPt>
          <c:dPt>
            <c:idx val="3"/>
            <c:bubble3D val="0"/>
            <c:spPr>
              <a:solidFill>
                <a:srgbClr val="C0C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449-4ECC-8495-0690B8C473EB}"/>
              </c:ext>
            </c:extLst>
          </c:dPt>
          <c:dPt>
            <c:idx val="4"/>
            <c:bubble3D val="0"/>
            <c:spPr>
              <a:solidFill>
                <a:srgbClr val="D8D8D8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449-4ECC-8495-0690B8C473EB}"/>
              </c:ext>
            </c:extLst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449-4ECC-8495-0690B8C473EB}"/>
              </c:ext>
            </c:extLst>
          </c:dPt>
          <c:dPt>
            <c:idx val="6"/>
            <c:bubble3D val="0"/>
            <c:spPr>
              <a:solidFill>
                <a:srgbClr val="888888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CCD-4A4A-9C2A-5B7CDE3A79F5}"/>
              </c:ext>
            </c:extLst>
          </c:dPt>
          <c:dPt>
            <c:idx val="7"/>
            <c:bubble3D val="0"/>
            <c:spPr>
              <a:solidFill>
                <a:srgbClr val="888888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CCD-4A4A-9C2A-5B7CDE3A79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Tabelle1!$A$2:$A$9</c:f>
              <c:strCache>
                <c:ptCount val="8"/>
                <c:pt idx="0">
                  <c:v>Training</c:v>
                </c:pt>
                <c:pt idx="1">
                  <c:v>Wettkampf</c:v>
                </c:pt>
                <c:pt idx="2">
                  <c:v>Material</c:v>
                </c:pt>
                <c:pt idx="3">
                  <c:v>Sportpsychologie- &amp; ernährung</c:v>
                </c:pt>
                <c:pt idx="4">
                  <c:v>Prävention</c:v>
                </c:pt>
                <c:pt idx="5">
                  <c:v>Sportbezogene Fahrkosten</c:v>
                </c:pt>
                <c:pt idx="6">
                  <c:v>Anderes</c:v>
                </c:pt>
                <c:pt idx="7">
                  <c:v>Verbands-/Kaderbeiträge, Lizenzen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28</c:v>
                </c:pt>
                <c:pt idx="1">
                  <c:v>15</c:v>
                </c:pt>
                <c:pt idx="2">
                  <c:v>14</c:v>
                </c:pt>
                <c:pt idx="3">
                  <c:v>13</c:v>
                </c:pt>
                <c:pt idx="4">
                  <c:v>5</c:v>
                </c:pt>
                <c:pt idx="5">
                  <c:v>13</c:v>
                </c:pt>
                <c:pt idx="6">
                  <c:v>4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449-4ECC-8495-0690B8C473E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9531070343368719"/>
          <c:w val="0.45872606730775711"/>
          <c:h val="0.33433808739204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370001059092683E-2"/>
          <c:y val="7.8075427537616066E-2"/>
          <c:w val="0.86906615205384319"/>
          <c:h val="0.866602555235730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Sporthilfe-Franken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A-4F4A-ACA3-7C168780B1A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Bronze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CCC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05A-4F4A-ACA3-7C168780B1AB}"/>
              </c:ext>
            </c:extLst>
          </c:dPt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5A-4F4A-ACA3-7C168780B1A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Silber</c:v>
                </c:pt>
              </c:strCache>
            </c:strRef>
          </c:tx>
          <c:spPr>
            <a:solidFill>
              <a:srgbClr val="7F7F7F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Tabelle1!$D$2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5A-4F4A-ACA3-7C168780B1AB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Gold</c:v>
                </c:pt>
              </c:strCache>
            </c:strRef>
          </c:tx>
          <c:spPr>
            <a:solidFill>
              <a:srgbClr val="666666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Tabelle1!$E$2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5A-4F4A-ACA3-7C168780B1AB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Platin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Tabelle1!$F$2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5A-4F4A-ACA3-7C168780B1A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93178840"/>
        <c:axId val="893181360"/>
      </c:barChart>
      <c:catAx>
        <c:axId val="8931788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93181360"/>
        <c:crosses val="autoZero"/>
        <c:auto val="1"/>
        <c:lblAlgn val="ctr"/>
        <c:lblOffset val="100"/>
        <c:noMultiLvlLbl val="0"/>
      </c:catAx>
      <c:valAx>
        <c:axId val="893181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3178840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370001059092683E-2"/>
          <c:y val="7.8075427537616066E-2"/>
          <c:w val="0.86906615205384319"/>
          <c:h val="0.866602555235730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Sporthilfe-Franken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1-47E2-84AD-956080E4DB5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Bronze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CCC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F51-47E2-84AD-956080E4DB52}"/>
              </c:ext>
            </c:extLst>
          </c:dPt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51-47E2-84AD-956080E4DB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93178840"/>
        <c:axId val="893181360"/>
      </c:barChart>
      <c:catAx>
        <c:axId val="893178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93181360"/>
        <c:crosses val="autoZero"/>
        <c:auto val="1"/>
        <c:lblAlgn val="ctr"/>
        <c:lblOffset val="100"/>
        <c:noMultiLvlLbl val="0"/>
      </c:catAx>
      <c:valAx>
        <c:axId val="893181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3178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370001059092683E-2"/>
          <c:y val="7.8075427537616066E-2"/>
          <c:w val="0.86906615205384319"/>
          <c:h val="0.866602555235730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Sporthilfe-Franken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AF-492C-BF05-EC8F719C8E6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Bronze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7AF-492C-BF05-EC8F719C8E69}"/>
              </c:ext>
            </c:extLst>
          </c:dPt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AF-492C-BF05-EC8F719C8E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93178840"/>
        <c:axId val="893181360"/>
      </c:barChart>
      <c:catAx>
        <c:axId val="893178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93181360"/>
        <c:crosses val="autoZero"/>
        <c:auto val="1"/>
        <c:lblAlgn val="ctr"/>
        <c:lblOffset val="100"/>
        <c:noMultiLvlLbl val="0"/>
      </c:catAx>
      <c:valAx>
        <c:axId val="893181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3178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370001059092683E-2"/>
          <c:y val="7.8075427537616066E-2"/>
          <c:w val="0.86906615205384319"/>
          <c:h val="0.866602555235730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1-45A5-87F3-32A5C30EEFC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Bronze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CCC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831-45A5-87F3-32A5C30EEFCB}"/>
              </c:ext>
            </c:extLst>
          </c:dPt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31-45A5-87F3-32A5C30EEFC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Silber</c:v>
                </c:pt>
              </c:strCache>
            </c:strRef>
          </c:tx>
          <c:spPr>
            <a:solidFill>
              <a:srgbClr val="7F7F7F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31-45A5-87F3-32A5C30EEF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93178840"/>
        <c:axId val="893181360"/>
      </c:barChart>
      <c:catAx>
        <c:axId val="893178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93181360"/>
        <c:crosses val="autoZero"/>
        <c:auto val="1"/>
        <c:lblAlgn val="ctr"/>
        <c:lblOffset val="100"/>
        <c:noMultiLvlLbl val="0"/>
      </c:catAx>
      <c:valAx>
        <c:axId val="893181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31788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370001059092683E-2"/>
          <c:y val="7.8075427537616066E-2"/>
          <c:w val="0.86906615205384319"/>
          <c:h val="0.866602555235730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22-4940-9234-E59EE03CCAE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Bronze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FF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CCCC"/>
              </a:solidFill>
              <a:ln>
                <a:solidFill>
                  <a:srgbClr val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722-4940-9234-E59EE03CCAE1}"/>
              </c:ext>
            </c:extLst>
          </c:dPt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22-4940-9234-E59EE03CCAE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Silber</c:v>
                </c:pt>
              </c:strCache>
            </c:strRef>
          </c:tx>
          <c:spPr>
            <a:solidFill>
              <a:srgbClr val="7F7F7F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delete val="1"/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Tabelle1!$D$2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22-4940-9234-E59EE03CCAE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93178840"/>
        <c:axId val="893181360"/>
      </c:barChart>
      <c:catAx>
        <c:axId val="893178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93181360"/>
        <c:crosses val="autoZero"/>
        <c:auto val="1"/>
        <c:lblAlgn val="ctr"/>
        <c:lblOffset val="100"/>
        <c:noMultiLvlLbl val="0"/>
      </c:catAx>
      <c:valAx>
        <c:axId val="893181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31788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BB4390-EE6D-42AD-B5BC-91F8E3C5DE7F}" type="doc">
      <dgm:prSet loTypeId="urn:microsoft.com/office/officeart/2005/8/layout/pyramid1" loCatId="pyramid" qsTypeId="urn:microsoft.com/office/officeart/2005/8/quickstyle/simple2" qsCatId="simple" csTypeId="urn:microsoft.com/office/officeart/2005/8/colors/accent1_2" csCatId="accent1" phldr="1"/>
      <dgm:spPr/>
    </dgm:pt>
    <dgm:pt modelId="{8086E09C-5D55-4556-B101-A3EF955780A0}">
      <dgm:prSet phldrT="[Text]" custT="1"/>
      <dgm:spPr>
        <a:solidFill>
          <a:srgbClr val="E9C66C"/>
        </a:solidFill>
      </dgm:spPr>
      <dgm:t>
        <a:bodyPr anchor="ctr"/>
        <a:lstStyle/>
        <a:p>
          <a:pPr>
            <a:lnSpc>
              <a:spcPct val="100000"/>
            </a:lnSpc>
          </a:pPr>
          <a:br>
            <a:rPr lang="de-CH" sz="1200">
              <a:solidFill>
                <a:schemeClr val="bg1"/>
              </a:solidFill>
            </a:rPr>
          </a:br>
          <a:r>
            <a:rPr lang="de-CH" sz="1200" b="1">
              <a:solidFill>
                <a:schemeClr val="bg1"/>
              </a:solidFill>
            </a:rPr>
            <a:t>Gold</a:t>
          </a:r>
        </a:p>
      </dgm:t>
    </dgm:pt>
    <dgm:pt modelId="{1E4DE691-14B5-42C6-8702-2D4A2B109AD0}" type="parTrans" cxnId="{96EF9812-31FF-41BF-9F2F-2C915CF75A61}">
      <dgm:prSet/>
      <dgm:spPr/>
      <dgm:t>
        <a:bodyPr/>
        <a:lstStyle/>
        <a:p>
          <a:endParaRPr lang="de-CH"/>
        </a:p>
      </dgm:t>
    </dgm:pt>
    <dgm:pt modelId="{7248FCFE-F876-47E7-AF5C-DAD5865E2FE1}" type="sibTrans" cxnId="{96EF9812-31FF-41BF-9F2F-2C915CF75A61}">
      <dgm:prSet/>
      <dgm:spPr/>
      <dgm:t>
        <a:bodyPr/>
        <a:lstStyle/>
        <a:p>
          <a:endParaRPr lang="de-CH"/>
        </a:p>
      </dgm:t>
    </dgm:pt>
    <dgm:pt modelId="{04BCBC4E-37ED-4E23-9DEC-59E72A3BDE49}">
      <dgm:prSet phldrT="[Text]" custT="1"/>
      <dgm:spPr>
        <a:solidFill>
          <a:srgbClr val="90939C"/>
        </a:solidFill>
      </dgm:spPr>
      <dgm:t>
        <a:bodyPr/>
        <a:lstStyle/>
        <a:p>
          <a:r>
            <a:rPr lang="de-CH" sz="1200" b="1">
              <a:solidFill>
                <a:schemeClr val="bg1"/>
              </a:solidFill>
            </a:rPr>
            <a:t>Silber</a:t>
          </a:r>
        </a:p>
      </dgm:t>
    </dgm:pt>
    <dgm:pt modelId="{F7C031CC-DFD6-4016-8BAE-E0C486178BA2}" type="parTrans" cxnId="{729C306C-F55D-41E1-A92D-DC66B27EADC0}">
      <dgm:prSet/>
      <dgm:spPr/>
      <dgm:t>
        <a:bodyPr/>
        <a:lstStyle/>
        <a:p>
          <a:endParaRPr lang="de-CH"/>
        </a:p>
      </dgm:t>
    </dgm:pt>
    <dgm:pt modelId="{F26F0B24-18A1-4CD2-BDCA-77FFE7A7F768}" type="sibTrans" cxnId="{729C306C-F55D-41E1-A92D-DC66B27EADC0}">
      <dgm:prSet/>
      <dgm:spPr/>
      <dgm:t>
        <a:bodyPr/>
        <a:lstStyle/>
        <a:p>
          <a:endParaRPr lang="de-CH"/>
        </a:p>
      </dgm:t>
    </dgm:pt>
    <dgm:pt modelId="{1F8065DE-FA51-40B5-BF04-9F1C20D41E11}">
      <dgm:prSet phldrT="[Text]" custT="1"/>
      <dgm:spPr>
        <a:solidFill>
          <a:srgbClr val="B26E01"/>
        </a:solidFill>
      </dgm:spPr>
      <dgm:t>
        <a:bodyPr/>
        <a:lstStyle/>
        <a:p>
          <a:r>
            <a:rPr lang="de-CH" sz="1200" b="1">
              <a:solidFill>
                <a:schemeClr val="bg1"/>
              </a:solidFill>
            </a:rPr>
            <a:t>Bronze</a:t>
          </a:r>
        </a:p>
      </dgm:t>
    </dgm:pt>
    <dgm:pt modelId="{426680EC-FD83-4290-B0E0-0D1EB4234212}" type="parTrans" cxnId="{97C12CA3-F4FD-45FD-9732-0475B0ACE8D4}">
      <dgm:prSet/>
      <dgm:spPr/>
      <dgm:t>
        <a:bodyPr/>
        <a:lstStyle/>
        <a:p>
          <a:endParaRPr lang="de-CH"/>
        </a:p>
      </dgm:t>
    </dgm:pt>
    <dgm:pt modelId="{FE5B3474-E563-4768-BB9A-9168CDFAA2C2}" type="sibTrans" cxnId="{97C12CA3-F4FD-45FD-9732-0475B0ACE8D4}">
      <dgm:prSet/>
      <dgm:spPr/>
      <dgm:t>
        <a:bodyPr/>
        <a:lstStyle/>
        <a:p>
          <a:endParaRPr lang="de-CH"/>
        </a:p>
      </dgm:t>
    </dgm:pt>
    <dgm:pt modelId="{6C98AF77-6406-4B48-ACB1-93B96446DFC6}">
      <dgm:prSet phldrT="[Text]" custT="1"/>
      <dgm:spPr>
        <a:solidFill>
          <a:srgbClr val="FBB901"/>
        </a:solidFill>
      </dgm:spPr>
      <dgm:t>
        <a:bodyPr/>
        <a:lstStyle/>
        <a:p>
          <a:r>
            <a:rPr lang="de-CH" sz="1200" b="1">
              <a:solidFill>
                <a:schemeClr val="bg1"/>
              </a:solidFill>
            </a:rPr>
            <a:t>Talents National</a:t>
          </a:r>
        </a:p>
      </dgm:t>
    </dgm:pt>
    <dgm:pt modelId="{28C859CB-1288-4144-8A91-1F77F1296358}" type="parTrans" cxnId="{F97A72B3-0DA7-4B85-A788-C951B3D67970}">
      <dgm:prSet/>
      <dgm:spPr/>
      <dgm:t>
        <a:bodyPr/>
        <a:lstStyle/>
        <a:p>
          <a:endParaRPr lang="de-CH"/>
        </a:p>
      </dgm:t>
    </dgm:pt>
    <dgm:pt modelId="{2EF05480-7BF7-4A7A-A7C7-0AD21004D4F5}" type="sibTrans" cxnId="{F97A72B3-0DA7-4B85-A788-C951B3D67970}">
      <dgm:prSet/>
      <dgm:spPr/>
      <dgm:t>
        <a:bodyPr/>
        <a:lstStyle/>
        <a:p>
          <a:endParaRPr lang="de-CH"/>
        </a:p>
      </dgm:t>
    </dgm:pt>
    <dgm:pt modelId="{CE61404F-2BAC-4B6A-8E3B-3787AD43D9B8}">
      <dgm:prSet phldrT="[Text]" custT="1"/>
      <dgm:spPr>
        <a:solidFill>
          <a:srgbClr val="666666">
            <a:alpha val="69804"/>
          </a:srgbClr>
        </a:solidFill>
      </dgm:spPr>
      <dgm:t>
        <a:bodyPr/>
        <a:lstStyle/>
        <a:p>
          <a:r>
            <a:rPr lang="de-CH" sz="1200">
              <a:solidFill>
                <a:schemeClr val="bg1"/>
              </a:solidFill>
            </a:rPr>
            <a:t>Talents Regional</a:t>
          </a:r>
        </a:p>
      </dgm:t>
    </dgm:pt>
    <dgm:pt modelId="{1AB2B4BD-91EB-4DFF-A31D-8B861DF5C211}" type="parTrans" cxnId="{9E1F7DC9-9D3A-4DA9-84B8-D8E9A091D8F9}">
      <dgm:prSet/>
      <dgm:spPr/>
      <dgm:t>
        <a:bodyPr/>
        <a:lstStyle/>
        <a:p>
          <a:endParaRPr lang="de-CH"/>
        </a:p>
      </dgm:t>
    </dgm:pt>
    <dgm:pt modelId="{66D3E8A8-7311-4BE7-A737-B15D27F96682}" type="sibTrans" cxnId="{9E1F7DC9-9D3A-4DA9-84B8-D8E9A091D8F9}">
      <dgm:prSet/>
      <dgm:spPr/>
      <dgm:t>
        <a:bodyPr/>
        <a:lstStyle/>
        <a:p>
          <a:endParaRPr lang="de-CH"/>
        </a:p>
      </dgm:t>
    </dgm:pt>
    <dgm:pt modelId="{051CAA5E-E558-41F8-AA14-9E14E676CD68}">
      <dgm:prSet phldrT="[Text]" custT="1"/>
      <dgm:spPr>
        <a:solidFill>
          <a:srgbClr val="414140">
            <a:alpha val="40000"/>
          </a:srgbClr>
        </a:solidFill>
      </dgm:spPr>
      <dgm:t>
        <a:bodyPr/>
        <a:lstStyle/>
        <a:p>
          <a:r>
            <a:rPr lang="de-CH" sz="1200">
              <a:solidFill>
                <a:schemeClr val="bg1"/>
              </a:solidFill>
            </a:rPr>
            <a:t>Talents Lokal</a:t>
          </a:r>
        </a:p>
      </dgm:t>
    </dgm:pt>
    <dgm:pt modelId="{F07E8E61-EC56-4366-94C0-D3A0B7972444}" type="parTrans" cxnId="{0F069450-812E-455E-AF43-9BAA599FCACA}">
      <dgm:prSet/>
      <dgm:spPr/>
      <dgm:t>
        <a:bodyPr/>
        <a:lstStyle/>
        <a:p>
          <a:endParaRPr lang="de-CH"/>
        </a:p>
      </dgm:t>
    </dgm:pt>
    <dgm:pt modelId="{8D44BAE9-5056-47F2-B0EB-524BAA49F087}" type="sibTrans" cxnId="{0F069450-812E-455E-AF43-9BAA599FCACA}">
      <dgm:prSet/>
      <dgm:spPr/>
      <dgm:t>
        <a:bodyPr/>
        <a:lstStyle/>
        <a:p>
          <a:endParaRPr lang="de-CH"/>
        </a:p>
      </dgm:t>
    </dgm:pt>
    <dgm:pt modelId="{46589140-2C66-4F77-9757-337C91672FC0}" type="pres">
      <dgm:prSet presAssocID="{D1BB4390-EE6D-42AD-B5BC-91F8E3C5DE7F}" presName="Name0" presStyleCnt="0">
        <dgm:presLayoutVars>
          <dgm:dir/>
          <dgm:animLvl val="lvl"/>
          <dgm:resizeHandles val="exact"/>
        </dgm:presLayoutVars>
      </dgm:prSet>
      <dgm:spPr/>
    </dgm:pt>
    <dgm:pt modelId="{BE5B8249-AAF6-4921-9BD3-E01817383ECE}" type="pres">
      <dgm:prSet presAssocID="{8086E09C-5D55-4556-B101-A3EF955780A0}" presName="Name8" presStyleCnt="0"/>
      <dgm:spPr/>
    </dgm:pt>
    <dgm:pt modelId="{13AF4F7C-6FDB-44C4-ADF9-EBC1C0DD4A96}" type="pres">
      <dgm:prSet presAssocID="{8086E09C-5D55-4556-B101-A3EF955780A0}" presName="level" presStyleLbl="node1" presStyleIdx="0" presStyleCnt="6">
        <dgm:presLayoutVars>
          <dgm:chMax val="1"/>
          <dgm:bulletEnabled val="1"/>
        </dgm:presLayoutVars>
      </dgm:prSet>
      <dgm:spPr/>
    </dgm:pt>
    <dgm:pt modelId="{6CE106EE-708C-4C9C-B3D1-03BB5E90D3D4}" type="pres">
      <dgm:prSet presAssocID="{8086E09C-5D55-4556-B101-A3EF955780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F2724E3-F038-4C6F-B5A3-E6B01E8C6FB8}" type="pres">
      <dgm:prSet presAssocID="{04BCBC4E-37ED-4E23-9DEC-59E72A3BDE49}" presName="Name8" presStyleCnt="0"/>
      <dgm:spPr/>
    </dgm:pt>
    <dgm:pt modelId="{A0517BBE-BC42-496D-8597-6E3E563386E6}" type="pres">
      <dgm:prSet presAssocID="{04BCBC4E-37ED-4E23-9DEC-59E72A3BDE49}" presName="level" presStyleLbl="node1" presStyleIdx="1" presStyleCnt="6">
        <dgm:presLayoutVars>
          <dgm:chMax val="1"/>
          <dgm:bulletEnabled val="1"/>
        </dgm:presLayoutVars>
      </dgm:prSet>
      <dgm:spPr/>
    </dgm:pt>
    <dgm:pt modelId="{EE4A254E-6990-4E3A-8881-2B526126AC11}" type="pres">
      <dgm:prSet presAssocID="{04BCBC4E-37ED-4E23-9DEC-59E72A3BDE4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ABC6D55-F7E3-4A9A-BBF8-9183B354D64E}" type="pres">
      <dgm:prSet presAssocID="{1F8065DE-FA51-40B5-BF04-9F1C20D41E11}" presName="Name8" presStyleCnt="0"/>
      <dgm:spPr/>
    </dgm:pt>
    <dgm:pt modelId="{8D11354B-E703-4E7F-BA10-97BA403BA696}" type="pres">
      <dgm:prSet presAssocID="{1F8065DE-FA51-40B5-BF04-9F1C20D41E11}" presName="level" presStyleLbl="node1" presStyleIdx="2" presStyleCnt="6">
        <dgm:presLayoutVars>
          <dgm:chMax val="1"/>
          <dgm:bulletEnabled val="1"/>
        </dgm:presLayoutVars>
      </dgm:prSet>
      <dgm:spPr/>
    </dgm:pt>
    <dgm:pt modelId="{CF620632-347F-4ED2-99E4-E0E3BFFBA3E0}" type="pres">
      <dgm:prSet presAssocID="{1F8065DE-FA51-40B5-BF04-9F1C20D41E1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CAA753-8473-437B-8F5A-9EC8912765C5}" type="pres">
      <dgm:prSet presAssocID="{6C98AF77-6406-4B48-ACB1-93B96446DFC6}" presName="Name8" presStyleCnt="0"/>
      <dgm:spPr/>
    </dgm:pt>
    <dgm:pt modelId="{7859476B-4B52-4E49-BEB8-F0D011E319F0}" type="pres">
      <dgm:prSet presAssocID="{6C98AF77-6406-4B48-ACB1-93B96446DFC6}" presName="level" presStyleLbl="node1" presStyleIdx="3" presStyleCnt="6">
        <dgm:presLayoutVars>
          <dgm:chMax val="1"/>
          <dgm:bulletEnabled val="1"/>
        </dgm:presLayoutVars>
      </dgm:prSet>
      <dgm:spPr/>
    </dgm:pt>
    <dgm:pt modelId="{E7B43003-F7A7-44EA-B114-EFE9B6B0E5C2}" type="pres">
      <dgm:prSet presAssocID="{6C98AF77-6406-4B48-ACB1-93B96446DFC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40C789D-D7E5-4277-831B-67FB7CFF13EC}" type="pres">
      <dgm:prSet presAssocID="{CE61404F-2BAC-4B6A-8E3B-3787AD43D9B8}" presName="Name8" presStyleCnt="0"/>
      <dgm:spPr/>
    </dgm:pt>
    <dgm:pt modelId="{0C9333B0-9A24-4EBA-B363-17E5D4F26361}" type="pres">
      <dgm:prSet presAssocID="{CE61404F-2BAC-4B6A-8E3B-3787AD43D9B8}" presName="level" presStyleLbl="node1" presStyleIdx="4" presStyleCnt="6">
        <dgm:presLayoutVars>
          <dgm:chMax val="1"/>
          <dgm:bulletEnabled val="1"/>
        </dgm:presLayoutVars>
      </dgm:prSet>
      <dgm:spPr/>
    </dgm:pt>
    <dgm:pt modelId="{0241435B-41C9-4262-BC3E-D06A7526D188}" type="pres">
      <dgm:prSet presAssocID="{CE61404F-2BAC-4B6A-8E3B-3787AD43D9B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031B135-FB3C-44C3-AD15-59F8545D256D}" type="pres">
      <dgm:prSet presAssocID="{051CAA5E-E558-41F8-AA14-9E14E676CD68}" presName="Name8" presStyleCnt="0"/>
      <dgm:spPr/>
    </dgm:pt>
    <dgm:pt modelId="{EF50DD2F-5785-44D5-8F94-F8B94743909B}" type="pres">
      <dgm:prSet presAssocID="{051CAA5E-E558-41F8-AA14-9E14E676CD68}" presName="level" presStyleLbl="node1" presStyleIdx="5" presStyleCnt="6" custLinFactNeighborX="-1485">
        <dgm:presLayoutVars>
          <dgm:chMax val="1"/>
          <dgm:bulletEnabled val="1"/>
        </dgm:presLayoutVars>
      </dgm:prSet>
      <dgm:spPr/>
    </dgm:pt>
    <dgm:pt modelId="{0B03BEC1-D364-4536-82D0-4340D9376444}" type="pres">
      <dgm:prSet presAssocID="{051CAA5E-E558-41F8-AA14-9E14E676CD6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6EF9812-31FF-41BF-9F2F-2C915CF75A61}" srcId="{D1BB4390-EE6D-42AD-B5BC-91F8E3C5DE7F}" destId="{8086E09C-5D55-4556-B101-A3EF955780A0}" srcOrd="0" destOrd="0" parTransId="{1E4DE691-14B5-42C6-8702-2D4A2B109AD0}" sibTransId="{7248FCFE-F876-47E7-AF5C-DAD5865E2FE1}"/>
    <dgm:cxn modelId="{3DBE9630-1349-452B-9A2F-F5E8E1B6A3DC}" type="presOf" srcId="{8086E09C-5D55-4556-B101-A3EF955780A0}" destId="{13AF4F7C-6FDB-44C4-ADF9-EBC1C0DD4A96}" srcOrd="0" destOrd="0" presId="urn:microsoft.com/office/officeart/2005/8/layout/pyramid1"/>
    <dgm:cxn modelId="{AA133B34-5F71-4CB5-8627-B934A02B49D7}" type="presOf" srcId="{6C98AF77-6406-4B48-ACB1-93B96446DFC6}" destId="{E7B43003-F7A7-44EA-B114-EFE9B6B0E5C2}" srcOrd="1" destOrd="0" presId="urn:microsoft.com/office/officeart/2005/8/layout/pyramid1"/>
    <dgm:cxn modelId="{5FB2BE67-CD71-435C-83EA-E1F737B62AAF}" type="presOf" srcId="{8086E09C-5D55-4556-B101-A3EF955780A0}" destId="{6CE106EE-708C-4C9C-B3D1-03BB5E90D3D4}" srcOrd="1" destOrd="0" presId="urn:microsoft.com/office/officeart/2005/8/layout/pyramid1"/>
    <dgm:cxn modelId="{729C306C-F55D-41E1-A92D-DC66B27EADC0}" srcId="{D1BB4390-EE6D-42AD-B5BC-91F8E3C5DE7F}" destId="{04BCBC4E-37ED-4E23-9DEC-59E72A3BDE49}" srcOrd="1" destOrd="0" parTransId="{F7C031CC-DFD6-4016-8BAE-E0C486178BA2}" sibTransId="{F26F0B24-18A1-4CD2-BDCA-77FFE7A7F768}"/>
    <dgm:cxn modelId="{0F069450-812E-455E-AF43-9BAA599FCACA}" srcId="{D1BB4390-EE6D-42AD-B5BC-91F8E3C5DE7F}" destId="{051CAA5E-E558-41F8-AA14-9E14E676CD68}" srcOrd="5" destOrd="0" parTransId="{F07E8E61-EC56-4366-94C0-D3A0B7972444}" sibTransId="{8D44BAE9-5056-47F2-B0EB-524BAA49F087}"/>
    <dgm:cxn modelId="{C3F2F959-9DA4-4C05-8468-F00F9F6D6C17}" type="presOf" srcId="{1F8065DE-FA51-40B5-BF04-9F1C20D41E11}" destId="{CF620632-347F-4ED2-99E4-E0E3BFFBA3E0}" srcOrd="1" destOrd="0" presId="urn:microsoft.com/office/officeart/2005/8/layout/pyramid1"/>
    <dgm:cxn modelId="{DAB0E27B-A535-4B01-BF38-84575D710950}" type="presOf" srcId="{04BCBC4E-37ED-4E23-9DEC-59E72A3BDE49}" destId="{A0517BBE-BC42-496D-8597-6E3E563386E6}" srcOrd="0" destOrd="0" presId="urn:microsoft.com/office/officeart/2005/8/layout/pyramid1"/>
    <dgm:cxn modelId="{0168227C-A450-4327-AE5F-4D15B1F113E5}" type="presOf" srcId="{CE61404F-2BAC-4B6A-8E3B-3787AD43D9B8}" destId="{0C9333B0-9A24-4EBA-B363-17E5D4F26361}" srcOrd="0" destOrd="0" presId="urn:microsoft.com/office/officeart/2005/8/layout/pyramid1"/>
    <dgm:cxn modelId="{69548E89-B696-4253-B0E2-0291FF39843D}" type="presOf" srcId="{D1BB4390-EE6D-42AD-B5BC-91F8E3C5DE7F}" destId="{46589140-2C66-4F77-9757-337C91672FC0}" srcOrd="0" destOrd="0" presId="urn:microsoft.com/office/officeart/2005/8/layout/pyramid1"/>
    <dgm:cxn modelId="{97C12CA3-F4FD-45FD-9732-0475B0ACE8D4}" srcId="{D1BB4390-EE6D-42AD-B5BC-91F8E3C5DE7F}" destId="{1F8065DE-FA51-40B5-BF04-9F1C20D41E11}" srcOrd="2" destOrd="0" parTransId="{426680EC-FD83-4290-B0E0-0D1EB4234212}" sibTransId="{FE5B3474-E563-4768-BB9A-9168CDFAA2C2}"/>
    <dgm:cxn modelId="{2BEDEFA8-0C26-4768-94ED-ACF6478C6137}" type="presOf" srcId="{04BCBC4E-37ED-4E23-9DEC-59E72A3BDE49}" destId="{EE4A254E-6990-4E3A-8881-2B526126AC11}" srcOrd="1" destOrd="0" presId="urn:microsoft.com/office/officeart/2005/8/layout/pyramid1"/>
    <dgm:cxn modelId="{F97A72B3-0DA7-4B85-A788-C951B3D67970}" srcId="{D1BB4390-EE6D-42AD-B5BC-91F8E3C5DE7F}" destId="{6C98AF77-6406-4B48-ACB1-93B96446DFC6}" srcOrd="3" destOrd="0" parTransId="{28C859CB-1288-4144-8A91-1F77F1296358}" sibTransId="{2EF05480-7BF7-4A7A-A7C7-0AD21004D4F5}"/>
    <dgm:cxn modelId="{9E1F7DC9-9D3A-4DA9-84B8-D8E9A091D8F9}" srcId="{D1BB4390-EE6D-42AD-B5BC-91F8E3C5DE7F}" destId="{CE61404F-2BAC-4B6A-8E3B-3787AD43D9B8}" srcOrd="4" destOrd="0" parTransId="{1AB2B4BD-91EB-4DFF-A31D-8B861DF5C211}" sibTransId="{66D3E8A8-7311-4BE7-A737-B15D27F96682}"/>
    <dgm:cxn modelId="{8BA050D8-FC45-4665-9F7E-132C05F93C33}" type="presOf" srcId="{051CAA5E-E558-41F8-AA14-9E14E676CD68}" destId="{EF50DD2F-5785-44D5-8F94-F8B94743909B}" srcOrd="0" destOrd="0" presId="urn:microsoft.com/office/officeart/2005/8/layout/pyramid1"/>
    <dgm:cxn modelId="{940C48DE-5EAA-4FC0-9C19-127A86D8830A}" type="presOf" srcId="{6C98AF77-6406-4B48-ACB1-93B96446DFC6}" destId="{7859476B-4B52-4E49-BEB8-F0D011E319F0}" srcOrd="0" destOrd="0" presId="urn:microsoft.com/office/officeart/2005/8/layout/pyramid1"/>
    <dgm:cxn modelId="{2440B9ED-2AC9-48C7-BCE4-511A84837CE9}" type="presOf" srcId="{1F8065DE-FA51-40B5-BF04-9F1C20D41E11}" destId="{8D11354B-E703-4E7F-BA10-97BA403BA696}" srcOrd="0" destOrd="0" presId="urn:microsoft.com/office/officeart/2005/8/layout/pyramid1"/>
    <dgm:cxn modelId="{1747E8F6-0723-46AC-9415-132B40107F80}" type="presOf" srcId="{051CAA5E-E558-41F8-AA14-9E14E676CD68}" destId="{0B03BEC1-D364-4536-82D0-4340D9376444}" srcOrd="1" destOrd="0" presId="urn:microsoft.com/office/officeart/2005/8/layout/pyramid1"/>
    <dgm:cxn modelId="{B83C5CF7-05CA-4BF5-BA26-1CDD5273B4F9}" type="presOf" srcId="{CE61404F-2BAC-4B6A-8E3B-3787AD43D9B8}" destId="{0241435B-41C9-4262-BC3E-D06A7526D188}" srcOrd="1" destOrd="0" presId="urn:microsoft.com/office/officeart/2005/8/layout/pyramid1"/>
    <dgm:cxn modelId="{0433D23B-C77D-4018-8ACA-25BC8A46DB9C}" type="presParOf" srcId="{46589140-2C66-4F77-9757-337C91672FC0}" destId="{BE5B8249-AAF6-4921-9BD3-E01817383ECE}" srcOrd="0" destOrd="0" presId="urn:microsoft.com/office/officeart/2005/8/layout/pyramid1"/>
    <dgm:cxn modelId="{B30E6DAD-8E3F-4936-B7AC-39535E48AF5C}" type="presParOf" srcId="{BE5B8249-AAF6-4921-9BD3-E01817383ECE}" destId="{13AF4F7C-6FDB-44C4-ADF9-EBC1C0DD4A96}" srcOrd="0" destOrd="0" presId="urn:microsoft.com/office/officeart/2005/8/layout/pyramid1"/>
    <dgm:cxn modelId="{3A286BDA-F9D6-40D8-8FEB-166C531D7698}" type="presParOf" srcId="{BE5B8249-AAF6-4921-9BD3-E01817383ECE}" destId="{6CE106EE-708C-4C9C-B3D1-03BB5E90D3D4}" srcOrd="1" destOrd="0" presId="urn:microsoft.com/office/officeart/2005/8/layout/pyramid1"/>
    <dgm:cxn modelId="{908FD70D-BA61-4CC8-82BB-F599C38BB7CC}" type="presParOf" srcId="{46589140-2C66-4F77-9757-337C91672FC0}" destId="{8F2724E3-F038-4C6F-B5A3-E6B01E8C6FB8}" srcOrd="1" destOrd="0" presId="urn:microsoft.com/office/officeart/2005/8/layout/pyramid1"/>
    <dgm:cxn modelId="{4AFC146E-71DB-45DC-9039-7BFB2835A45A}" type="presParOf" srcId="{8F2724E3-F038-4C6F-B5A3-E6B01E8C6FB8}" destId="{A0517BBE-BC42-496D-8597-6E3E563386E6}" srcOrd="0" destOrd="0" presId="urn:microsoft.com/office/officeart/2005/8/layout/pyramid1"/>
    <dgm:cxn modelId="{0AC06D03-8311-4181-A942-90D71F6F711A}" type="presParOf" srcId="{8F2724E3-F038-4C6F-B5A3-E6B01E8C6FB8}" destId="{EE4A254E-6990-4E3A-8881-2B526126AC11}" srcOrd="1" destOrd="0" presId="urn:microsoft.com/office/officeart/2005/8/layout/pyramid1"/>
    <dgm:cxn modelId="{E1BABE08-FB6A-4564-99F7-DAC8E397DF56}" type="presParOf" srcId="{46589140-2C66-4F77-9757-337C91672FC0}" destId="{4ABC6D55-F7E3-4A9A-BBF8-9183B354D64E}" srcOrd="2" destOrd="0" presId="urn:microsoft.com/office/officeart/2005/8/layout/pyramid1"/>
    <dgm:cxn modelId="{06F4256F-5534-4850-B8A4-34C0E19A369C}" type="presParOf" srcId="{4ABC6D55-F7E3-4A9A-BBF8-9183B354D64E}" destId="{8D11354B-E703-4E7F-BA10-97BA403BA696}" srcOrd="0" destOrd="0" presId="urn:microsoft.com/office/officeart/2005/8/layout/pyramid1"/>
    <dgm:cxn modelId="{F4370C10-1A49-457B-BF44-2283C8B73ED5}" type="presParOf" srcId="{4ABC6D55-F7E3-4A9A-BBF8-9183B354D64E}" destId="{CF620632-347F-4ED2-99E4-E0E3BFFBA3E0}" srcOrd="1" destOrd="0" presId="urn:microsoft.com/office/officeart/2005/8/layout/pyramid1"/>
    <dgm:cxn modelId="{E5AC0725-D0F1-470F-8801-080384CD0892}" type="presParOf" srcId="{46589140-2C66-4F77-9757-337C91672FC0}" destId="{F3CAA753-8473-437B-8F5A-9EC8912765C5}" srcOrd="3" destOrd="0" presId="urn:microsoft.com/office/officeart/2005/8/layout/pyramid1"/>
    <dgm:cxn modelId="{804BEDFE-7A21-447E-AC78-A823F0695F69}" type="presParOf" srcId="{F3CAA753-8473-437B-8F5A-9EC8912765C5}" destId="{7859476B-4B52-4E49-BEB8-F0D011E319F0}" srcOrd="0" destOrd="0" presId="urn:microsoft.com/office/officeart/2005/8/layout/pyramid1"/>
    <dgm:cxn modelId="{E34ABBA6-C000-434C-BD68-510EF0E7E81D}" type="presParOf" srcId="{F3CAA753-8473-437B-8F5A-9EC8912765C5}" destId="{E7B43003-F7A7-44EA-B114-EFE9B6B0E5C2}" srcOrd="1" destOrd="0" presId="urn:microsoft.com/office/officeart/2005/8/layout/pyramid1"/>
    <dgm:cxn modelId="{30E2524A-A0FB-42DB-8D35-8D6F29871B17}" type="presParOf" srcId="{46589140-2C66-4F77-9757-337C91672FC0}" destId="{D40C789D-D7E5-4277-831B-67FB7CFF13EC}" srcOrd="4" destOrd="0" presId="urn:microsoft.com/office/officeart/2005/8/layout/pyramid1"/>
    <dgm:cxn modelId="{FB175154-B802-4203-8D9E-8C269EBA9B7A}" type="presParOf" srcId="{D40C789D-D7E5-4277-831B-67FB7CFF13EC}" destId="{0C9333B0-9A24-4EBA-B363-17E5D4F26361}" srcOrd="0" destOrd="0" presId="urn:microsoft.com/office/officeart/2005/8/layout/pyramid1"/>
    <dgm:cxn modelId="{00BA1EE6-E098-491C-B09C-695E025D6C0C}" type="presParOf" srcId="{D40C789D-D7E5-4277-831B-67FB7CFF13EC}" destId="{0241435B-41C9-4262-BC3E-D06A7526D188}" srcOrd="1" destOrd="0" presId="urn:microsoft.com/office/officeart/2005/8/layout/pyramid1"/>
    <dgm:cxn modelId="{3524639B-9BE1-42A5-A2E3-4B4D50689F95}" type="presParOf" srcId="{46589140-2C66-4F77-9757-337C91672FC0}" destId="{F031B135-FB3C-44C3-AD15-59F8545D256D}" srcOrd="5" destOrd="0" presId="urn:microsoft.com/office/officeart/2005/8/layout/pyramid1"/>
    <dgm:cxn modelId="{D9D25232-6FA3-41E1-B158-19D6F8A398A3}" type="presParOf" srcId="{F031B135-FB3C-44C3-AD15-59F8545D256D}" destId="{EF50DD2F-5785-44D5-8F94-F8B94743909B}" srcOrd="0" destOrd="0" presId="urn:microsoft.com/office/officeart/2005/8/layout/pyramid1"/>
    <dgm:cxn modelId="{5E78D5A1-2530-4645-9ED6-62FE91F4DD7F}" type="presParOf" srcId="{F031B135-FB3C-44C3-AD15-59F8545D256D}" destId="{0B03BEC1-D364-4536-82D0-4340D937644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F4F7C-6FDB-44C4-ADF9-EBC1C0DD4A96}">
      <dsp:nvSpPr>
        <dsp:cNvPr id="0" name=""/>
        <dsp:cNvSpPr/>
      </dsp:nvSpPr>
      <dsp:spPr>
        <a:xfrm>
          <a:off x="2520000" y="0"/>
          <a:ext cx="1008000" cy="699528"/>
        </a:xfrm>
        <a:prstGeom prst="trapezoid">
          <a:avLst>
            <a:gd name="adj" fmla="val 72048"/>
          </a:avLst>
        </a:prstGeom>
        <a:solidFill>
          <a:srgbClr val="E9C66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e-CH" sz="1200" kern="1200">
              <a:solidFill>
                <a:schemeClr val="bg1"/>
              </a:solidFill>
            </a:rPr>
          </a:br>
          <a:r>
            <a:rPr lang="de-CH" sz="1200" b="1" kern="1200">
              <a:solidFill>
                <a:schemeClr val="bg1"/>
              </a:solidFill>
            </a:rPr>
            <a:t>Gold</a:t>
          </a:r>
        </a:p>
      </dsp:txBody>
      <dsp:txXfrm>
        <a:off x="2520000" y="0"/>
        <a:ext cx="1008000" cy="699528"/>
      </dsp:txXfrm>
    </dsp:sp>
    <dsp:sp modelId="{A0517BBE-BC42-496D-8597-6E3E563386E6}">
      <dsp:nvSpPr>
        <dsp:cNvPr id="0" name=""/>
        <dsp:cNvSpPr/>
      </dsp:nvSpPr>
      <dsp:spPr>
        <a:xfrm>
          <a:off x="2016000" y="699528"/>
          <a:ext cx="2016000" cy="699528"/>
        </a:xfrm>
        <a:prstGeom prst="trapezoid">
          <a:avLst>
            <a:gd name="adj" fmla="val 72048"/>
          </a:avLst>
        </a:prstGeom>
        <a:solidFill>
          <a:srgbClr val="90939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b="1" kern="1200">
              <a:solidFill>
                <a:schemeClr val="bg1"/>
              </a:solidFill>
            </a:rPr>
            <a:t>Silber</a:t>
          </a:r>
        </a:p>
      </dsp:txBody>
      <dsp:txXfrm>
        <a:off x="2368800" y="699528"/>
        <a:ext cx="1310400" cy="699528"/>
      </dsp:txXfrm>
    </dsp:sp>
    <dsp:sp modelId="{8D11354B-E703-4E7F-BA10-97BA403BA696}">
      <dsp:nvSpPr>
        <dsp:cNvPr id="0" name=""/>
        <dsp:cNvSpPr/>
      </dsp:nvSpPr>
      <dsp:spPr>
        <a:xfrm>
          <a:off x="1512000" y="1399057"/>
          <a:ext cx="3024000" cy="699528"/>
        </a:xfrm>
        <a:prstGeom prst="trapezoid">
          <a:avLst>
            <a:gd name="adj" fmla="val 72048"/>
          </a:avLst>
        </a:prstGeom>
        <a:solidFill>
          <a:srgbClr val="B26E0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b="1" kern="1200">
              <a:solidFill>
                <a:schemeClr val="bg1"/>
              </a:solidFill>
            </a:rPr>
            <a:t>Bronze</a:t>
          </a:r>
        </a:p>
      </dsp:txBody>
      <dsp:txXfrm>
        <a:off x="2041200" y="1399057"/>
        <a:ext cx="1965600" cy="699528"/>
      </dsp:txXfrm>
    </dsp:sp>
    <dsp:sp modelId="{7859476B-4B52-4E49-BEB8-F0D011E319F0}">
      <dsp:nvSpPr>
        <dsp:cNvPr id="0" name=""/>
        <dsp:cNvSpPr/>
      </dsp:nvSpPr>
      <dsp:spPr>
        <a:xfrm>
          <a:off x="1008000" y="2098586"/>
          <a:ext cx="4032000" cy="699528"/>
        </a:xfrm>
        <a:prstGeom prst="trapezoid">
          <a:avLst>
            <a:gd name="adj" fmla="val 72048"/>
          </a:avLst>
        </a:prstGeom>
        <a:solidFill>
          <a:srgbClr val="FBB90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b="1" kern="1200">
              <a:solidFill>
                <a:schemeClr val="bg1"/>
              </a:solidFill>
            </a:rPr>
            <a:t>Talents National</a:t>
          </a:r>
        </a:p>
      </dsp:txBody>
      <dsp:txXfrm>
        <a:off x="1713599" y="2098586"/>
        <a:ext cx="2620800" cy="699528"/>
      </dsp:txXfrm>
    </dsp:sp>
    <dsp:sp modelId="{0C9333B0-9A24-4EBA-B363-17E5D4F26361}">
      <dsp:nvSpPr>
        <dsp:cNvPr id="0" name=""/>
        <dsp:cNvSpPr/>
      </dsp:nvSpPr>
      <dsp:spPr>
        <a:xfrm>
          <a:off x="504000" y="2798115"/>
          <a:ext cx="5040000" cy="699528"/>
        </a:xfrm>
        <a:prstGeom prst="trapezoid">
          <a:avLst>
            <a:gd name="adj" fmla="val 72048"/>
          </a:avLst>
        </a:prstGeom>
        <a:solidFill>
          <a:srgbClr val="666666">
            <a:alpha val="6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kern="1200">
              <a:solidFill>
                <a:schemeClr val="bg1"/>
              </a:solidFill>
            </a:rPr>
            <a:t>Talents Regional</a:t>
          </a:r>
        </a:p>
      </dsp:txBody>
      <dsp:txXfrm>
        <a:off x="1385999" y="2798115"/>
        <a:ext cx="3276000" cy="699528"/>
      </dsp:txXfrm>
    </dsp:sp>
    <dsp:sp modelId="{EF50DD2F-5785-44D5-8F94-F8B94743909B}">
      <dsp:nvSpPr>
        <dsp:cNvPr id="0" name=""/>
        <dsp:cNvSpPr/>
      </dsp:nvSpPr>
      <dsp:spPr>
        <a:xfrm>
          <a:off x="0" y="3497644"/>
          <a:ext cx="6048000" cy="699528"/>
        </a:xfrm>
        <a:prstGeom prst="trapezoid">
          <a:avLst>
            <a:gd name="adj" fmla="val 72048"/>
          </a:avLst>
        </a:prstGeom>
        <a:solidFill>
          <a:srgbClr val="414140">
            <a:alpha val="4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kern="1200">
              <a:solidFill>
                <a:schemeClr val="bg1"/>
              </a:solidFill>
            </a:rPr>
            <a:t>Talents Lokal</a:t>
          </a:r>
        </a:p>
      </dsp:txBody>
      <dsp:txXfrm>
        <a:off x="1058399" y="3497644"/>
        <a:ext cx="3931200" cy="699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49070"/>
            <a:ext cx="4282476" cy="3367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9070"/>
            <a:ext cx="1232669" cy="3367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/>
              <a:t>08.09.2025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79" y="9217207"/>
            <a:ext cx="4282476" cy="3597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217209"/>
            <a:ext cx="1232669" cy="35974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495300" y="976313"/>
            <a:ext cx="6035675" cy="339566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459175"/>
            <a:ext cx="2210808" cy="19490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3" y="9459175"/>
            <a:ext cx="863510" cy="19490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4651378"/>
            <a:ext cx="5511501" cy="461283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2" y="462360"/>
            <a:ext cx="2076877" cy="20165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08.09.2025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8" y="469050"/>
            <a:ext cx="3220500" cy="1949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3169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080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41" indent="-171141">
              <a:buFont typeface="Wingdings" panose="05000000000000000000" pitchFamily="2" charset="2"/>
              <a:buChar char="§"/>
            </a:pPr>
            <a:r>
              <a:rPr lang="de-CH"/>
              <a:t>Sinkende Gönnerzahlen und Überaltertes Gönnerwesen -&gt; Modernisierung</a:t>
            </a:r>
          </a:p>
          <a:p>
            <a:pPr marL="171141" indent="-171141">
              <a:buFont typeface="Wingdings" panose="05000000000000000000" pitchFamily="2" charset="2"/>
              <a:buChar char="§"/>
            </a:pPr>
            <a:r>
              <a:rPr lang="de-CH"/>
              <a:t>75% der Schweizer Bevölkerung haben ein grosses/mittleres Interesse am Sportgeschehen</a:t>
            </a:r>
          </a:p>
          <a:p>
            <a:pPr marL="171141" indent="-171141">
              <a:buFont typeface="Wingdings" panose="05000000000000000000" pitchFamily="2" charset="2"/>
              <a:buChar char="§"/>
            </a:pPr>
            <a:r>
              <a:rPr lang="de-CH"/>
              <a:t>37% der Schweizer Bevölkerung sind der Meinung, dass der Bereich Nachwuchssport noch stärker gefördert werden kann.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3702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7449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025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41" indent="-171141">
              <a:spcAft>
                <a:spcPts val="113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CH"/>
              <a:t>Mehr als 20’000 Athlet*innen aus fast 100 Sportarten wurden in den letzten 50 Jahren mit über CHF 190 Mio. unterstützt.</a:t>
            </a:r>
          </a:p>
          <a:p>
            <a:pPr marL="171141" indent="-171141">
              <a:spcAft>
                <a:spcPts val="113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CH"/>
              <a:t>Effiziente Non-Profit-Organisation und systemrelevante nationale Institution des Schweizer Sports. Einzige Institution auf nationaler Ebene welche Athlet*innen aus so vielen Sportarten unterstützt</a:t>
            </a:r>
          </a:p>
          <a:p>
            <a:pPr marL="171141" indent="-171141">
              <a:spcAft>
                <a:spcPts val="113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CH"/>
              <a:t>Die Athlet*innen erhalten keine direkte Bundesförderung.</a:t>
            </a:r>
          </a:p>
          <a:p>
            <a:pPr marL="171141" indent="-171141">
              <a:spcAft>
                <a:spcPts val="113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CH"/>
              <a:t>Ein geregeltes Grundeinkommen, speziell bei Nachwuchs-talenten und Athlet*innen aus Randsportarten fehlt. 41% aller Schweizer Athlet*innen haben ein Gesamteinkommen von weniger als CHF 14’000/Jahr</a:t>
            </a:r>
          </a:p>
          <a:p>
            <a:pPr marL="171141" indent="-171141">
              <a:spcAft>
                <a:spcPts val="113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CH"/>
              <a:t>Nachwuchsathlet*innen sollen nicht aus finanziellen Gründen auf ihre sportliche Laufbahn verzichten müssen und auch in Zukunft in verschiedensten Sportarten erfolgreich sein.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260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065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9521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007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754">
              <a:spcAft>
                <a:spcPts val="599"/>
              </a:spcAft>
              <a:defRPr/>
            </a:pPr>
            <a:r>
              <a:rPr lang="de-CH" b="0" i="0">
                <a:solidFill>
                  <a:srgbClr val="374151"/>
                </a:solidFill>
                <a:effectLst/>
                <a:latin typeface="Rondelle"/>
              </a:rPr>
              <a:t>Die Sporthilfe steht für eine Vielfalt der Sportarten ein und unterstützt ambitionierte Sporttalente von </a:t>
            </a:r>
            <a:r>
              <a:rPr lang="de-CH" b="1" i="0">
                <a:solidFill>
                  <a:srgbClr val="374151"/>
                </a:solidFill>
                <a:effectLst/>
                <a:latin typeface="Rondelle"/>
              </a:rPr>
              <a:t>olympischen und nicht-olympischen Sportarten sowie von Behinderten- und Rollstuhlsportarten.</a:t>
            </a:r>
            <a:r>
              <a:rPr lang="de-CH" b="0" i="0">
                <a:solidFill>
                  <a:srgbClr val="374151"/>
                </a:solidFill>
                <a:effectLst/>
                <a:latin typeface="Rondelle"/>
              </a:rPr>
              <a:t> Um Unterstützung von der Sporthilfe zu erhalten, müssen die Nachwuchstalente eine </a:t>
            </a:r>
            <a:r>
              <a:rPr lang="de-CH" b="1" i="0">
                <a:solidFill>
                  <a:srgbClr val="374151"/>
                </a:solidFill>
                <a:effectLst/>
                <a:latin typeface="Rondelle"/>
              </a:rPr>
              <a:t>Swiss Olympic Talent Card</a:t>
            </a:r>
            <a:r>
              <a:rPr lang="de-CH" b="0" i="0">
                <a:solidFill>
                  <a:srgbClr val="374151"/>
                </a:solidFill>
                <a:effectLst/>
                <a:latin typeface="Rondelle"/>
              </a:rPr>
              <a:t> besitzen, die Eliteathletinnen bzw. -athleten eine </a:t>
            </a:r>
            <a:r>
              <a:rPr lang="de-CH" b="1" i="0">
                <a:solidFill>
                  <a:srgbClr val="374151"/>
                </a:solidFill>
                <a:effectLst/>
                <a:latin typeface="Rondelle"/>
              </a:rPr>
              <a:t>Swiss Olympic Bronze, Silber oder Gold Card.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0249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0" i="0">
                <a:solidFill>
                  <a:srgbClr val="404040"/>
                </a:solidFill>
                <a:effectLst/>
                <a:latin typeface="Rondelle"/>
              </a:rPr>
              <a:t>Die Schweizer Sporthilfe fördert mit </a:t>
            </a:r>
            <a:r>
              <a:rPr lang="de-CH" b="1" i="0">
                <a:solidFill>
                  <a:srgbClr val="404040"/>
                </a:solidFill>
                <a:effectLst/>
                <a:latin typeface="Rondelle"/>
              </a:rPr>
              <a:t>mehr als 11 Millionen Franken jährlich über 1’200 leistungsorientierte Schweizer Sporthoffnungen.</a:t>
            </a:r>
            <a:r>
              <a:rPr lang="de-CH" b="0" i="0">
                <a:solidFill>
                  <a:srgbClr val="404040"/>
                </a:solidFill>
                <a:effectLst/>
                <a:latin typeface="Rondelle"/>
              </a:rPr>
              <a:t> Die Gelder fliessen direkt in Form von individuellen Förderbeiträgen, Patenschaften, Sonderbeiträgen und Auszeichnungen an leistungsorientierte Nachwuchs- sowie Eliteathletinnen und -athleten aus über 80 Sportarten.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122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Nina Wettstein für EM 2025 selektioniert</a:t>
            </a:r>
          </a:p>
          <a:p>
            <a:r>
              <a:rPr lang="de-CH">
                <a:solidFill>
                  <a:srgbClr val="333333"/>
                </a:solidFill>
                <a:latin typeface="Libre Franklin" panose="020F0502020204030204" pitchFamily="2" charset="0"/>
              </a:rPr>
              <a:t>Herzliche Gratulation an Nina Wettstein zur Qualifikation für die Elite-Europameisterschaften 2025 in Plovdiv, Bulgarien! Wir wünschen ihr von Herzen viel Erfolg bei der Vorbereitung und für die Rennen vom 29. Mai bis 1. Juni 2025.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8096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5300" y="97790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25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3C9F888F-16AB-163C-61F2-2F222FCD97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0" tIns="0" bIns="1080000" anchor="ctr" anchorCtr="0"/>
          <a:lstStyle>
            <a:lvl1pPr marL="0" indent="0" algn="ctr">
              <a:buFontTx/>
              <a:buNone/>
              <a:defRPr sz="1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lang="de-CH" sz="1200">
                <a:solidFill>
                  <a:schemeClr val="bg1"/>
                </a:solidFill>
              </a:rPr>
              <a:t>Bild durch «Drag &amp; Drop» in den Bildplatzhalter ziehen und rot einfärben.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50863" y="3933056"/>
            <a:ext cx="10225657" cy="1620179"/>
          </a:xfrm>
        </p:spPr>
        <p:txBody>
          <a:bodyPr anchor="b"/>
          <a:lstStyle>
            <a:lvl1pPr algn="l">
              <a:lnSpc>
                <a:spcPct val="78000"/>
              </a:lnSpc>
              <a:defRPr sz="9400" i="1">
                <a:solidFill>
                  <a:schemeClr val="bg1"/>
                </a:solidFill>
              </a:defRPr>
            </a:lvl1pPr>
          </a:lstStyle>
          <a:p>
            <a:r>
              <a:rPr lang="de-CH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50863" y="5500048"/>
            <a:ext cx="10225657" cy="7372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Ort, Datum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C8F2EB-F85D-4873-BDCE-01A639B7F71F}" type="datetime1">
              <a:rPr lang="de-CH" smtClean="0"/>
              <a:t>08.09.2025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05B8141-91BA-8FE4-9E77-1BE5C97B2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69600" y="572400"/>
            <a:ext cx="1972800" cy="795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  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1E1DA063-8D12-C848-F5DF-00E5FE31E10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859713" y="573088"/>
            <a:ext cx="1512887" cy="515937"/>
          </a:xfrm>
        </p:spPr>
        <p:txBody>
          <a:bodyPr tIns="36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Logo/PNG einfügen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9F6BA1-BE46-F3DE-2EF4-48CCDC78DFEC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863" y="387626"/>
            <a:ext cx="7308850" cy="593102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088740"/>
            <a:ext cx="11090274" cy="518506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6293384-4EC5-4948-8AF6-A1E339A03E43}" type="datetime1">
              <a:rPr lang="de-CH" smtClean="0"/>
              <a:t>08.09.2025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196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8323" y="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11C6E37-62B9-D2D8-13B7-8D38593236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9677" y="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66153E95-2956-1DD3-4CF7-4F1218C815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86323" y="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1FB5B98-D960-01BE-AEB1-489EAAB70FA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34323" y="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499FE427-7198-FCB7-6689-DC95352207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782323" y="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6" name="Bildplatzhalter 4">
            <a:extLst>
              <a:ext uri="{FF2B5EF4-FFF2-40B4-BE49-F238E27FC236}">
                <a16:creationId xmlns:a16="http://schemas.microsoft.com/office/drawing/2014/main" id="{7D784BF0-A008-261E-4CB0-0D8FD1E8FC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438323" y="1728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1FA78820-1C1C-ADA7-3281-AC4A2E813EB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9677" y="1728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8" name="Bildplatzhalter 4">
            <a:extLst>
              <a:ext uri="{FF2B5EF4-FFF2-40B4-BE49-F238E27FC236}">
                <a16:creationId xmlns:a16="http://schemas.microsoft.com/office/drawing/2014/main" id="{EB52CCFB-0079-8D0B-6332-4D20D55C79C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86323" y="1728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D0A24B90-46D6-C266-ED8F-3715DAFBFBF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34323" y="1728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0" name="Bildplatzhalter 4">
            <a:extLst>
              <a:ext uri="{FF2B5EF4-FFF2-40B4-BE49-F238E27FC236}">
                <a16:creationId xmlns:a16="http://schemas.microsoft.com/office/drawing/2014/main" id="{76928C30-7833-1E1D-0E3F-8376EBCF82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782323" y="1728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1" name="Bildplatzhalter 4">
            <a:extLst>
              <a:ext uri="{FF2B5EF4-FFF2-40B4-BE49-F238E27FC236}">
                <a16:creationId xmlns:a16="http://schemas.microsoft.com/office/drawing/2014/main" id="{8DA7652F-FE8E-488F-B9A0-6D29B438128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438323" y="3456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2" name="Bildplatzhalter 4">
            <a:extLst>
              <a:ext uri="{FF2B5EF4-FFF2-40B4-BE49-F238E27FC236}">
                <a16:creationId xmlns:a16="http://schemas.microsoft.com/office/drawing/2014/main" id="{A4C089EA-E163-9EE4-C533-9F82C5F61E5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9677" y="3456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3" name="Bildplatzhalter 4">
            <a:extLst>
              <a:ext uri="{FF2B5EF4-FFF2-40B4-BE49-F238E27FC236}">
                <a16:creationId xmlns:a16="http://schemas.microsoft.com/office/drawing/2014/main" id="{AA5FBE13-5787-595E-1457-012C67D4D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886323" y="3456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4" name="Bildplatzhalter 4">
            <a:extLst>
              <a:ext uri="{FF2B5EF4-FFF2-40B4-BE49-F238E27FC236}">
                <a16:creationId xmlns:a16="http://schemas.microsoft.com/office/drawing/2014/main" id="{7EFF8A41-6C7A-3262-0D5E-B21435A17F6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34323" y="3456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5" name="Bildplatzhalter 4">
            <a:extLst>
              <a:ext uri="{FF2B5EF4-FFF2-40B4-BE49-F238E27FC236}">
                <a16:creationId xmlns:a16="http://schemas.microsoft.com/office/drawing/2014/main" id="{A65D4766-B047-F1B7-F45B-CF17D5666D9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82323" y="3456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BC142109-45B1-9D4A-D05B-CAD99952D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38323" y="5184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7" name="Bildplatzhalter 4">
            <a:extLst>
              <a:ext uri="{FF2B5EF4-FFF2-40B4-BE49-F238E27FC236}">
                <a16:creationId xmlns:a16="http://schemas.microsoft.com/office/drawing/2014/main" id="{B3A641C2-3B61-5D7A-C4F8-D3680834C8B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9677" y="5184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DD4358CB-C5FD-A6A4-27EF-F56FD03328F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886323" y="5184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482C1559-E19D-6579-CB1D-C1C2625BB74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334323" y="5184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C99874BD-A291-7E5C-3471-E8227A7ED97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782323" y="5184000"/>
            <a:ext cx="2448000" cy="172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agwor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>
            <a:extLst>
              <a:ext uri="{FF2B5EF4-FFF2-40B4-BE49-F238E27FC236}">
                <a16:creationId xmlns:a16="http://schemas.microsoft.com/office/drawing/2014/main" id="{80EEFABE-9A62-4E2E-435F-0DD636C8AD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0" tIns="612000" anchor="t" anchorCtr="0"/>
          <a:lstStyle>
            <a:lvl1pPr marL="0" indent="0" algn="ctr">
              <a:buFontTx/>
              <a:buNone/>
              <a:defRPr sz="1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lang="de-CH" sz="1200">
                <a:solidFill>
                  <a:schemeClr val="bg1"/>
                </a:solidFill>
              </a:rPr>
              <a:t>Bild durch «Drag &amp; Drop» in den Bildplatzhalter ziehen und rot einfärben.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BD227BB-5F26-4B8B-A888-7F6F57D3B1F7}" type="datetime1">
              <a:rPr lang="de-CH" smtClean="0"/>
              <a:t>08.09.2025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9F6BA1-BE46-F3DE-2EF4-48CCDC78DFEC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ED212CD-51D6-D3DC-3EC2-6CBB9D4A4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0616" y="313161"/>
            <a:ext cx="257710" cy="327021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855BC58-D2E5-66F3-8FE7-323B5196C6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2060848"/>
            <a:ext cx="11089753" cy="3034148"/>
          </a:xfrm>
        </p:spPr>
        <p:txBody>
          <a:bodyPr anchor="ctr"/>
          <a:lstStyle>
            <a:lvl1pPr marL="0" indent="0" algn="ctr">
              <a:lnSpc>
                <a:spcPct val="78000"/>
              </a:lnSpc>
              <a:buNone/>
              <a:defRPr sz="9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Schlagworte hinzufügen.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E465CC3-3E54-8761-A53D-2D98BF2E19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641137" y="312738"/>
            <a:ext cx="259200" cy="327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36053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50863" y="3681029"/>
            <a:ext cx="5653149" cy="1584176"/>
          </a:xfrm>
        </p:spPr>
        <p:txBody>
          <a:bodyPr anchor="t"/>
          <a:lstStyle>
            <a:lvl1pPr algn="l">
              <a:lnSpc>
                <a:spcPct val="78000"/>
              </a:lnSpc>
              <a:defRPr sz="4000" i="0">
                <a:solidFill>
                  <a:schemeClr val="bg1"/>
                </a:solidFill>
              </a:defRPr>
            </a:lvl1pPr>
          </a:lstStyle>
          <a:p>
            <a:r>
              <a:rPr lang="de-CH"/>
              <a:t>Schluss Dank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83E516-80F5-4822-B523-1A11EB65E5F4}" type="datetime1">
              <a:rPr lang="de-CH" smtClean="0"/>
              <a:t>08.09.2025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9F6BA1-BE46-F3DE-2EF4-48CCDC78DFEC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574366-4CA1-A348-5FED-05FD05DAA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600" y="572400"/>
            <a:ext cx="1971420" cy="795600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9E3DE0B-4F28-2D8B-B10A-A498FF2143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2125" y="3304761"/>
            <a:ext cx="3529013" cy="296903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268288" indent="-268288">
              <a:buFont typeface="Symbol" panose="05050102010706020507" pitchFamily="18" charset="2"/>
              <a:buChar char="-"/>
              <a:tabLst>
                <a:tab pos="268288" algn="l"/>
              </a:tabLst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Kontakt und Adresse hinzufügen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62FE5D48-21D7-4342-5FAB-43BCC49CEC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840000">
            <a:off x="3688200" y="1410617"/>
            <a:ext cx="2016000" cy="2016000"/>
          </a:xfrm>
          <a:prstGeom prst="flowChartConnector">
            <a:avLst/>
          </a:prstGeom>
          <a:solidFill>
            <a:schemeClr val="tx1"/>
          </a:solidFill>
        </p:spPr>
        <p:txBody>
          <a:bodyPr wrap="none"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 </a:t>
            </a:r>
            <a:br>
              <a:rPr lang="de-DE"/>
            </a:br>
            <a:r>
              <a:rPr lang="de-DE"/>
              <a:t>hinzufügen</a:t>
            </a:r>
          </a:p>
        </p:txBody>
      </p:sp>
    </p:spTree>
    <p:extLst>
      <p:ext uri="{BB962C8B-B14F-4D97-AF65-F5344CB8AC3E}">
        <p14:creationId xmlns:p14="http://schemas.microsoft.com/office/powerpoint/2010/main" val="2211083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5B56-D910-4224-AFEE-E0C1333AD6E0}" type="datetime1">
              <a:rPr lang="de-CH" smtClean="0"/>
              <a:t>08.09.2025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AE44-4819-45EB-8603-D08DD1D1B31D}" type="datetime1">
              <a:rPr lang="de-CH" smtClean="0"/>
              <a:t>08.09.2025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25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57188" indent="-357188">
              <a:spcBef>
                <a:spcPts val="900"/>
              </a:spcBef>
              <a:buClr>
                <a:schemeClr val="accent1"/>
              </a:buClr>
              <a:buFont typeface="+mj-lt"/>
              <a:buAutoNum type="arabicPeriod"/>
              <a:tabLst>
                <a:tab pos="357188" algn="l"/>
              </a:tabLst>
              <a:defRPr>
                <a:solidFill>
                  <a:schemeClr val="tx1"/>
                </a:solidFill>
              </a:defRPr>
            </a:lvl1pPr>
            <a:lvl2pPr marL="715963" indent="-361950">
              <a:defRPr/>
            </a:lvl2pPr>
            <a:lvl3pPr marL="1077913" indent="-361950">
              <a:tabLst>
                <a:tab pos="1077913" algn="l"/>
              </a:tabLst>
              <a:defRPr/>
            </a:lvl3pPr>
            <a:lvl4pPr marL="1346200" indent="-268288">
              <a:defRPr/>
            </a:lvl4pPr>
            <a:lvl5pPr marL="1614488" indent="-268288">
              <a:tabLst>
                <a:tab pos="1614488" algn="l"/>
              </a:tabLst>
              <a:defRPr/>
            </a:lvl5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CD31D-54FB-4276-BC55-C1A570F72842}" type="datetime1">
              <a:rPr lang="de-CH" smtClean="0"/>
              <a:t>08.09.2025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>
            <a:extLst>
              <a:ext uri="{FF2B5EF4-FFF2-40B4-BE49-F238E27FC236}">
                <a16:creationId xmlns:a16="http://schemas.microsoft.com/office/drawing/2014/main" id="{80EEFABE-9A62-4E2E-435F-0DD636C8AD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0" tIns="0" bIns="1080000" anchor="ctr" anchorCtr="0"/>
          <a:lstStyle>
            <a:lvl1pPr marL="0" indent="0" algn="ctr">
              <a:buFontTx/>
              <a:buNone/>
              <a:defRPr sz="1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lang="de-CH" sz="1200">
                <a:solidFill>
                  <a:schemeClr val="bg1"/>
                </a:solidFill>
              </a:rPr>
              <a:t>Bild durch «Drag &amp; Drop» in den Bildplatzhalter ziehen und rot einfärben.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50863" y="3933055"/>
            <a:ext cx="11089753" cy="2125407"/>
          </a:xfrm>
        </p:spPr>
        <p:txBody>
          <a:bodyPr anchor="b"/>
          <a:lstStyle>
            <a:lvl1pPr algn="l">
              <a:lnSpc>
                <a:spcPct val="78000"/>
              </a:lnSpc>
              <a:defRPr sz="9400" i="1">
                <a:solidFill>
                  <a:schemeClr val="bg1"/>
                </a:solidFill>
              </a:defRPr>
            </a:lvl1pPr>
          </a:lstStyle>
          <a:p>
            <a:r>
              <a:rPr lang="de-CH"/>
              <a:t>Zwischentitel hinzufügen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A590BC7-9995-4580-9A3A-F8F423AF476F}" type="datetime1">
              <a:rPr lang="de-CH" smtClean="0"/>
              <a:t>08.09.2025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9F6BA1-BE46-F3DE-2EF4-48CCDC78DFEC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  <p:sp>
        <p:nvSpPr>
          <p:cNvPr id="11" name="Textplatzhalter 17">
            <a:extLst>
              <a:ext uri="{FF2B5EF4-FFF2-40B4-BE49-F238E27FC236}">
                <a16:creationId xmlns:a16="http://schemas.microsoft.com/office/drawing/2014/main" id="{5FB220BA-8B00-C88C-8E47-2916D71855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641137" y="312738"/>
            <a:ext cx="259200" cy="327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2544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>
            <a:extLst>
              <a:ext uri="{FF2B5EF4-FFF2-40B4-BE49-F238E27FC236}">
                <a16:creationId xmlns:a16="http://schemas.microsoft.com/office/drawing/2014/main" id="{80EEFABE-9A62-4E2E-435F-0DD636C8AD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0" tIns="0" bIns="1080000" anchor="ctr" anchorCtr="0"/>
          <a:lstStyle>
            <a:lvl1pPr marL="0" indent="0" algn="ctr">
              <a:buFontTx/>
              <a:buNone/>
              <a:defRPr lang="de-CH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Pct val="95000"/>
              <a:buFontTx/>
              <a:buNone/>
              <a:tabLst/>
              <a:defRPr/>
            </a:pPr>
            <a:r>
              <a:rPr lang="de-CH" sz="1200">
                <a:solidFill>
                  <a:schemeClr val="bg1"/>
                </a:solidFill>
              </a:rPr>
              <a:t>Bild durch «Drag &amp; Drop» in den Bildplatzhalter ziehen und rot einfärben.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3C24B60-E952-496A-BCEE-815E5989C2DA}" type="datetime1">
              <a:rPr lang="de-CH" smtClean="0"/>
              <a:t>08.09.2025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9F6BA1-BE46-F3DE-2EF4-48CCDC78DFEC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ED212CD-51D6-D3DC-3EC2-6CBB9D4A4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0616" y="313161"/>
            <a:ext cx="257710" cy="327021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855BC58-D2E5-66F3-8FE7-323B5196C6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3645024"/>
            <a:ext cx="11089753" cy="1746954"/>
          </a:xfrm>
        </p:spPr>
        <p:txBody>
          <a:bodyPr anchor="b"/>
          <a:lstStyle>
            <a:lvl1pPr marL="0" indent="0">
              <a:lnSpc>
                <a:spcPct val="102000"/>
              </a:lnSpc>
              <a:buNone/>
              <a:defRPr sz="40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«Zitat hinzufügen»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C4058F9-7015-E51B-A85A-96741D3BF7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3" y="5553236"/>
            <a:ext cx="7308850" cy="68405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Vorname Name hinzufügen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E465CC3-3E54-8761-A53D-2D98BF2E19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641137" y="312738"/>
            <a:ext cx="259200" cy="327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8449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439A-B575-4DBD-8332-C0735E105272}" type="datetime1">
              <a:rPr lang="de-CH" smtClean="0"/>
              <a:t>08.09.2025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50863" y="1952625"/>
            <a:ext cx="5418000" cy="432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93A8B-388A-4AA4-B5B8-83B27F8FE7B1}" type="datetime1">
              <a:rPr lang="de-CH" smtClean="0"/>
              <a:t>08.09.2025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CCB9814-1406-433F-F9E5-8FFAEC6FF4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3138" y="1952625"/>
            <a:ext cx="5418000" cy="432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02942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50863" y="1952625"/>
            <a:ext cx="3529012" cy="432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2656-24AB-49D9-AE2A-EAFC5CBE518C}" type="datetime1">
              <a:rPr lang="de-CH" smtClean="0"/>
              <a:t>08.09.2025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CCB9814-1406-433F-F9E5-8FFAEC6FF4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32288" y="1952625"/>
            <a:ext cx="3527426" cy="432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4F387A6-8FD1-AE2B-4218-638B09B430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12125" y="1952625"/>
            <a:ext cx="3527426" cy="432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7719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50863" y="2436898"/>
            <a:ext cx="7308850" cy="38369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6081" y="6421060"/>
            <a:ext cx="684076" cy="144016"/>
          </a:xfrm>
        </p:spPr>
        <p:txBody>
          <a:bodyPr/>
          <a:lstStyle/>
          <a:p>
            <a:fld id="{68D7AE1A-5717-4F87-B6C0-BC4BEC663997}" type="datetime1">
              <a:rPr lang="de-CH" smtClean="0"/>
              <a:t>08.09.2025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421060"/>
            <a:ext cx="6157205" cy="144016"/>
          </a:xfrm>
        </p:spPr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2166" y="6421060"/>
            <a:ext cx="287548" cy="144016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E7F65AA-3FF8-FAB3-B24A-F039BA4C07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124" y="0"/>
            <a:ext cx="4079875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1C1F515-CAC8-1EB0-A154-776393C1D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1081064"/>
            <a:ext cx="7308849" cy="87156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2406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32286" y="1081064"/>
            <a:ext cx="7308852" cy="439724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Titel hinzufügen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32285" y="1952625"/>
            <a:ext cx="7308852" cy="432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Inhalt hinzufügen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14BF9-8D2F-4D76-9DF5-50B633FEDDD6}" type="datetime1">
              <a:rPr lang="de-CH" smtClean="0"/>
              <a:t>08.09.2025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2287" y="6421060"/>
            <a:ext cx="6120195" cy="144016"/>
          </a:xfrm>
        </p:spPr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8D2CE2A2-4071-225F-9202-D195915D8B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79875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858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50864" y="1081064"/>
            <a:ext cx="11090274" cy="4397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CH"/>
              <a:t>Titel hinzufügen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50863" y="1952625"/>
            <a:ext cx="11090274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Inhalt hinzufügen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560496" y="6421060"/>
            <a:ext cx="684075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870347F-9B58-4FBE-B2BB-9306B692E734}" type="datetime1">
              <a:rPr lang="de-CH" smtClean="0"/>
              <a:t>08.09.2025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50863" y="6421060"/>
            <a:ext cx="73088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2584" y="6421060"/>
            <a:ext cx="28855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703539-8E35-D069-DBD5-3A4DCC125A4D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4" name="Grafik 13" descr="Ein Bild, das Logo, Symbol, Grafiken, rot enthält.&#10;&#10;Automatisch generierte Beschreibung">
            <a:extLst>
              <a:ext uri="{FF2B5EF4-FFF2-40B4-BE49-F238E27FC236}">
                <a16:creationId xmlns:a16="http://schemas.microsoft.com/office/drawing/2014/main" id="{5E9F3D68-12DC-17AF-BF59-8EDD28B30AA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616" y="313161"/>
            <a:ext cx="257710" cy="3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69" r:id="rId3"/>
    <p:sldLayoutId id="2147483670" r:id="rId4"/>
    <p:sldLayoutId id="2147483659" r:id="rId5"/>
    <p:sldLayoutId id="2147483667" r:id="rId6"/>
    <p:sldLayoutId id="2147483672" r:id="rId7"/>
    <p:sldLayoutId id="2147483668" r:id="rId8"/>
    <p:sldLayoutId id="2147483671" r:id="rId9"/>
    <p:sldLayoutId id="2147483678" r:id="rId10"/>
    <p:sldLayoutId id="2147483665" r:id="rId11"/>
    <p:sldLayoutId id="2147483673" r:id="rId12"/>
    <p:sldLayoutId id="2147483674" r:id="rId13"/>
    <p:sldLayoutId id="2147483663" r:id="rId14"/>
    <p:sldLayoutId id="2147483664" r:id="rId15"/>
    <p:sldLayoutId id="2147483677" r:id="rId16"/>
  </p:sldLayoutIdLst>
  <p:hf hdr="0" dt="0"/>
  <p:txStyles>
    <p:titleStyle>
      <a:lvl1pPr algn="l" defTabSz="914400" rtl="0" eaLnBrk="1" latinLnBrk="0" hangingPunct="1">
        <a:lnSpc>
          <a:spcPct val="78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4000"/>
        </a:lnSpc>
        <a:spcBef>
          <a:spcPts val="0"/>
        </a:spcBef>
        <a:buSzPct val="95000"/>
        <a:buFontTx/>
        <a:buBlip>
          <a:blip r:embed="rId1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8775" algn="l" defTabSz="914400" rtl="0" eaLnBrk="1" latinLnBrk="0" hangingPunct="1">
        <a:lnSpc>
          <a:spcPct val="104000"/>
        </a:lnSpc>
        <a:spcBef>
          <a:spcPts val="0"/>
        </a:spcBef>
        <a:buFontTx/>
        <a:buBlip>
          <a:blip r:embed="rId1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361950" algn="l" defTabSz="914400" rtl="0" eaLnBrk="1" latinLnBrk="0" hangingPunct="1">
        <a:lnSpc>
          <a:spcPct val="104000"/>
        </a:lnSpc>
        <a:spcBef>
          <a:spcPts val="0"/>
        </a:spcBef>
        <a:buFontTx/>
        <a:buBlip>
          <a:blip r:embed="rId1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200" indent="-268288" algn="l" defTabSz="914400" rtl="0" eaLnBrk="1" latinLnBrk="0" hangingPunct="1">
        <a:lnSpc>
          <a:spcPct val="104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indent="-268288" algn="l" defTabSz="914400" rtl="0" eaLnBrk="1" latinLnBrk="0" hangingPunct="1">
        <a:lnSpc>
          <a:spcPct val="104000"/>
        </a:lnSpc>
        <a:spcBef>
          <a:spcPts val="0"/>
        </a:spcBef>
        <a:buFont typeface="Symbol" panose="05050102010706020507" pitchFamily="18" charset="2"/>
        <a:buChar char="-"/>
        <a:tabLst>
          <a:tab pos="1614488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orient="horz" pos="3952" userDrawn="1">
          <p15:clr>
            <a:srgbClr val="A4A3A4"/>
          </p15:clr>
        </p15:guide>
        <p15:guide id="4" orient="horz" pos="1230" userDrawn="1">
          <p15:clr>
            <a:srgbClr val="A4A3A4"/>
          </p15:clr>
        </p15:guide>
        <p15:guide id="5" pos="2729" userDrawn="1">
          <p15:clr>
            <a:srgbClr val="A4A3A4"/>
          </p15:clr>
        </p15:guide>
        <p15:guide id="6" pos="5110" userDrawn="1">
          <p15:clr>
            <a:srgbClr val="A4A3A4"/>
          </p15:clr>
        </p15:guide>
        <p15:guide id="7" pos="4951" userDrawn="1">
          <p15:clr>
            <a:srgbClr val="A4A3A4"/>
          </p15:clr>
        </p15:guide>
        <p15:guide id="8" pos="2570" userDrawn="1">
          <p15:clr>
            <a:srgbClr val="A4A3A4"/>
          </p15:clr>
        </p15:guide>
        <p15:guide id="9" orient="horz" pos="152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microsoft.com/office/2007/relationships/hdphoto" Target="../media/hdphoto1.wdp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hart" Target="../charts/chart1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6.jpe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7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64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6.jpe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7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Sport, Person, Unterhaltung, Tanz enthält.&#10;&#10;Automatisch generierte Beschreibung">
            <a:extLst>
              <a:ext uri="{FF2B5EF4-FFF2-40B4-BE49-F238E27FC236}">
                <a16:creationId xmlns:a16="http://schemas.microsoft.com/office/drawing/2014/main" id="{6AC462B9-9A3F-B147-B560-D996ED3A8E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6" name="Titel 25">
            <a:extLst>
              <a:ext uri="{FF2B5EF4-FFF2-40B4-BE49-F238E27FC236}">
                <a16:creationId xmlns:a16="http://schemas.microsoft.com/office/drawing/2014/main" id="{FE635587-8E9D-829F-040B-778DDE081E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Stiftung Schweizer Sporthilfe</a:t>
            </a:r>
          </a:p>
        </p:txBody>
      </p:sp>
      <p:sp>
        <p:nvSpPr>
          <p:cNvPr id="27" name="Untertitel 26">
            <a:extLst>
              <a:ext uri="{FF2B5EF4-FFF2-40B4-BE49-F238E27FC236}">
                <a16:creationId xmlns:a16="http://schemas.microsoft.com/office/drawing/2014/main" id="{5460A6CD-B7BA-B6FE-B4BA-EEB0F8B59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Steve Schennach, Geschäftsführer</a:t>
            </a:r>
            <a:br>
              <a:rPr lang="de-CH"/>
            </a:br>
            <a:r>
              <a:rPr lang="de-CH" err="1"/>
              <a:t>Panathlon</a:t>
            </a:r>
            <a:r>
              <a:rPr lang="de-CH"/>
              <a:t> CHUR, 4. September 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466CEC-DDB6-C486-F744-57382805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20595E-1FDF-346F-4794-7608AC80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9532AD6-455C-47D0-14AB-14CD2BEAF9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CE102C-DCD0-C0ED-90B4-545583FC5DB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9104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Skifahren, Snowboardfahren, Schnee, draußen enthält.&#10;&#10;Automatisch generierte Beschreibung">
            <a:extLst>
              <a:ext uri="{FF2B5EF4-FFF2-40B4-BE49-F238E27FC236}">
                <a16:creationId xmlns:a16="http://schemas.microsoft.com/office/drawing/2014/main" id="{25C4765C-9A31-6FBA-1260-6A3B89624E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90E0E99-6C83-4A75-5A05-A91BCA9D5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Athletenförderung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CD1E5-1B62-31EC-CE1E-472E744C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CFE285-07B5-953D-B543-052294B6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0F33BD-594A-712E-527A-2A9051FF3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822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1E6AD-5F9D-40E2-9400-77D55F7A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300" b="1">
                <a:solidFill>
                  <a:srgbClr val="F50023"/>
                </a:solidFill>
              </a:rPr>
              <a:t>Bernhard Russi</a:t>
            </a:r>
            <a:r>
              <a:rPr lang="de-CH" sz="1300"/>
              <a:t>, Marie-Therese Nadig, Heini Hemmi, Walter Steiner, Christine Stückelberger, Albert Zweifel, </a:t>
            </a:r>
            <a:r>
              <a:rPr lang="de-CH" sz="1300" err="1"/>
              <a:t>Meta</a:t>
            </a:r>
            <a:r>
              <a:rPr lang="de-CH" sz="1300"/>
              <a:t> </a:t>
            </a:r>
            <a:r>
              <a:rPr lang="de-CH" sz="1300" err="1"/>
              <a:t>Antenen</a:t>
            </a:r>
            <a:r>
              <a:rPr lang="de-CH" sz="1300"/>
              <a:t>, Karl Lustenberger, Konrad </a:t>
            </a:r>
            <a:r>
              <a:rPr lang="de-CH" sz="1300" err="1"/>
              <a:t>Hallenbarter</a:t>
            </a:r>
            <a:r>
              <a:rPr lang="de-CH" sz="1300"/>
              <a:t>, Michela </a:t>
            </a:r>
            <a:r>
              <a:rPr lang="de-CH" sz="1300" err="1"/>
              <a:t>Figini</a:t>
            </a:r>
            <a:r>
              <a:rPr lang="de-CH" sz="1300"/>
              <a:t>, Sepp Zellweger, William Besse, </a:t>
            </a:r>
            <a:r>
              <a:rPr lang="de-CH" sz="1300" b="1">
                <a:solidFill>
                  <a:srgbClr val="F50023"/>
                </a:solidFill>
              </a:rPr>
              <a:t>Denise </a:t>
            </a:r>
            <a:r>
              <a:rPr lang="de-CH" sz="1300" b="1" err="1">
                <a:solidFill>
                  <a:srgbClr val="F50023"/>
                </a:solidFill>
              </a:rPr>
              <a:t>Biellmann</a:t>
            </a:r>
            <a:r>
              <a:rPr lang="de-CH" sz="1300"/>
              <a:t>, Markus Ryffel, Peter Lüscher, Richard Trinkler, Hansjörg Sumi, Cornelia Bürki, Gilbert Glaus, Heidi Zurbriggen, Andy Grünenfelder, Carlo </a:t>
            </a:r>
            <a:r>
              <a:rPr lang="de-CH" sz="1300" err="1"/>
              <a:t>Lafranchi</a:t>
            </a:r>
            <a:r>
              <a:rPr lang="de-CH" sz="1300"/>
              <a:t>, Romi Kessler, </a:t>
            </a:r>
            <a:r>
              <a:rPr lang="de-CH" sz="1300" b="1">
                <a:solidFill>
                  <a:srgbClr val="F50023"/>
                </a:solidFill>
              </a:rPr>
              <a:t>Anita Weyermann</a:t>
            </a:r>
            <a:r>
              <a:rPr lang="de-CH" sz="1300"/>
              <a:t>, Hippolyt Kempf, </a:t>
            </a:r>
            <a:r>
              <a:rPr lang="de-CH" sz="1300" b="1">
                <a:solidFill>
                  <a:srgbClr val="F50023"/>
                </a:solidFill>
              </a:rPr>
              <a:t>Werner Günthör</a:t>
            </a:r>
            <a:r>
              <a:rPr lang="de-CH" sz="1300"/>
              <a:t>, Sylvain </a:t>
            </a:r>
            <a:r>
              <a:rPr lang="de-CH" sz="1300" err="1"/>
              <a:t>Freiholz</a:t>
            </a:r>
            <a:r>
              <a:rPr lang="de-CH" sz="1300"/>
              <a:t>, Reto </a:t>
            </a:r>
            <a:r>
              <a:rPr lang="de-CH" sz="1300" err="1"/>
              <a:t>Götschi</a:t>
            </a:r>
            <a:r>
              <a:rPr lang="de-CH" sz="1300"/>
              <a:t>, André Bucher, Conny Kissling, Hugo Dietsche, Philippe Guerdat, Willi Melliger, Walter Gabathuler, </a:t>
            </a:r>
            <a:r>
              <a:rPr lang="de-CH" sz="1300" b="1">
                <a:solidFill>
                  <a:srgbClr val="F50023"/>
                </a:solidFill>
              </a:rPr>
              <a:t>Nicola Spirig</a:t>
            </a:r>
            <a:r>
              <a:rPr lang="de-CH" sz="1300"/>
              <a:t>, Stéphane </a:t>
            </a:r>
            <a:r>
              <a:rPr lang="de-CH" sz="1300" err="1"/>
              <a:t>Lambiel</a:t>
            </a:r>
            <a:r>
              <a:rPr lang="de-CH" sz="1300"/>
              <a:t>, </a:t>
            </a:r>
            <a:r>
              <a:rPr lang="de-CH" sz="1300" b="1">
                <a:solidFill>
                  <a:srgbClr val="F50023"/>
                </a:solidFill>
              </a:rPr>
              <a:t>Fabian</a:t>
            </a:r>
            <a:r>
              <a:rPr lang="de-CH" sz="1300">
                <a:solidFill>
                  <a:srgbClr val="F50023"/>
                </a:solidFill>
              </a:rPr>
              <a:t> </a:t>
            </a:r>
            <a:r>
              <a:rPr lang="de-CH" sz="1300" b="1">
                <a:solidFill>
                  <a:srgbClr val="F50023"/>
                </a:solidFill>
              </a:rPr>
              <a:t>Cancellara</a:t>
            </a:r>
            <a:r>
              <a:rPr lang="de-CH" sz="1300"/>
              <a:t>, Stanislas Wawrinka, </a:t>
            </a:r>
            <a:r>
              <a:rPr lang="de-CH" sz="1300" b="1">
                <a:solidFill>
                  <a:srgbClr val="F50023"/>
                </a:solidFill>
              </a:rPr>
              <a:t>Simon Ammann</a:t>
            </a:r>
            <a:r>
              <a:rPr lang="de-CH" sz="1300"/>
              <a:t>, Silvan Zurbriggen, Didier Défago, Fabien Rohrer, Simone Niggli-Luder, Thomas</a:t>
            </a:r>
            <a:r>
              <a:rPr lang="de-CH" sz="1300" b="1">
                <a:solidFill>
                  <a:schemeClr val="accent1"/>
                </a:solidFill>
              </a:rPr>
              <a:t> </a:t>
            </a:r>
            <a:r>
              <a:rPr lang="de-CH" sz="1300"/>
              <a:t>Frischknecht, </a:t>
            </a:r>
            <a:r>
              <a:rPr lang="de-CH" sz="1300" err="1"/>
              <a:t>Donghua</a:t>
            </a:r>
            <a:r>
              <a:rPr lang="de-CH" sz="1300"/>
              <a:t> Li, Brigitte McMahon-Huber, Franziska Rochat-Moser, </a:t>
            </a:r>
            <a:r>
              <a:rPr lang="de-CH" sz="1300" b="1">
                <a:solidFill>
                  <a:srgbClr val="F50023"/>
                </a:solidFill>
              </a:rPr>
              <a:t>Flavia </a:t>
            </a:r>
            <a:r>
              <a:rPr lang="de-CH" sz="1300" b="1" err="1">
                <a:solidFill>
                  <a:srgbClr val="F50023"/>
                </a:solidFill>
              </a:rPr>
              <a:t>Rigamonti</a:t>
            </a:r>
            <a:r>
              <a:rPr lang="de-CH" sz="1300" b="1">
                <a:solidFill>
                  <a:srgbClr val="F50023"/>
                </a:solidFill>
              </a:rPr>
              <a:t>, Lara Gut</a:t>
            </a:r>
            <a:r>
              <a:rPr lang="de-CH" sz="1300"/>
              <a:t>, Wendy Holdener, Corinne Suter, Beat Feuz, Daniel Yule, </a:t>
            </a:r>
            <a:r>
              <a:rPr lang="de-CH" sz="1300" b="1">
                <a:solidFill>
                  <a:srgbClr val="F50023"/>
                </a:solidFill>
              </a:rPr>
              <a:t>Ramon Zenhäusern</a:t>
            </a:r>
            <a:r>
              <a:rPr lang="de-CH" sz="1300"/>
              <a:t>, Fanny Smith, Denise Feierabend, Belinda Bencic, Giulia Steingruber, </a:t>
            </a:r>
            <a:r>
              <a:rPr lang="de-CH" sz="1300" b="1">
                <a:solidFill>
                  <a:srgbClr val="F50023"/>
                </a:solidFill>
              </a:rPr>
              <a:t>Nino Schurter</a:t>
            </a:r>
            <a:r>
              <a:rPr lang="de-CH" sz="1300"/>
              <a:t>, Nevin </a:t>
            </a:r>
            <a:r>
              <a:rPr lang="de-CH" sz="1300" err="1"/>
              <a:t>Galmarini</a:t>
            </a:r>
            <a:r>
              <a:rPr lang="de-CH" sz="1300"/>
              <a:t>, </a:t>
            </a:r>
            <a:r>
              <a:rPr lang="de-CH" sz="1300" b="1">
                <a:solidFill>
                  <a:srgbClr val="F50023"/>
                </a:solidFill>
              </a:rPr>
              <a:t>Mujinga</a:t>
            </a:r>
            <a:r>
              <a:rPr lang="de-CH" sz="1300"/>
              <a:t> </a:t>
            </a:r>
            <a:r>
              <a:rPr lang="de-CH" sz="1300" b="1">
                <a:solidFill>
                  <a:srgbClr val="F50023"/>
                </a:solidFill>
              </a:rPr>
              <a:t>Kambundji</a:t>
            </a:r>
            <a:r>
              <a:rPr lang="de-CH" sz="1300"/>
              <a:t>, Léa Sprunger, Ellen Sprunger, Jolanda Neff, Daniela </a:t>
            </a:r>
            <a:r>
              <a:rPr lang="de-CH" sz="1300" err="1"/>
              <a:t>Ryf</a:t>
            </a:r>
            <a:r>
              <a:rPr lang="de-CH" sz="1300"/>
              <a:t>, Sophie Lamon, Daniel Hubmann, </a:t>
            </a:r>
            <a:r>
              <a:rPr lang="de-CH" sz="1300" b="1">
                <a:solidFill>
                  <a:srgbClr val="F50023"/>
                </a:solidFill>
              </a:rPr>
              <a:t>Jeannine Gmelin</a:t>
            </a:r>
            <a:r>
              <a:rPr lang="de-CH" sz="1300"/>
              <a:t>, Alexandre Balmer, Nina Betschart, Tanja </a:t>
            </a:r>
            <a:r>
              <a:rPr lang="de-CH" sz="1300" err="1"/>
              <a:t>Hüberli</a:t>
            </a:r>
            <a:r>
              <a:rPr lang="de-CH" sz="1300"/>
              <a:t>, </a:t>
            </a:r>
            <a:r>
              <a:rPr lang="de-CH" sz="1300" err="1"/>
              <a:t>Aita</a:t>
            </a:r>
            <a:r>
              <a:rPr lang="de-CH" sz="1300"/>
              <a:t> &amp; Elisa </a:t>
            </a:r>
            <a:r>
              <a:rPr lang="de-CH" sz="1300" err="1"/>
              <a:t>Gasparin</a:t>
            </a:r>
            <a:r>
              <a:rPr lang="de-CH" sz="1300"/>
              <a:t>, Alina Pätz, Benjamin Weger, Yannick Schwaller, Max Heinzer, </a:t>
            </a:r>
            <a:r>
              <a:rPr lang="de-CH" sz="1300" b="1">
                <a:solidFill>
                  <a:srgbClr val="F50023"/>
                </a:solidFill>
              </a:rPr>
              <a:t>Benjamin Steffen</a:t>
            </a:r>
            <a:r>
              <a:rPr lang="de-CH" sz="1300"/>
              <a:t>, Jason Joseph, Nicole Büchler, Laurien van der Graaf, Geraldine Ruckstuhl, Fabienne Schlumpf, Thomas </a:t>
            </a:r>
            <a:r>
              <a:rPr lang="de-CH" sz="1300" err="1"/>
              <a:t>Pfyl</a:t>
            </a:r>
            <a:r>
              <a:rPr lang="de-CH" sz="1300"/>
              <a:t>, Mathias </a:t>
            </a:r>
            <a:r>
              <a:rPr lang="de-CH" sz="1300" err="1"/>
              <a:t>Flückiger</a:t>
            </a:r>
            <a:r>
              <a:rPr lang="de-CH" sz="1300"/>
              <a:t>, Mario Gyr, </a:t>
            </a:r>
            <a:r>
              <a:rPr lang="de-CH" sz="1300" err="1"/>
              <a:t>Semyel</a:t>
            </a:r>
            <a:r>
              <a:rPr lang="de-CH" sz="1300"/>
              <a:t> Bissig, Aline </a:t>
            </a:r>
            <a:r>
              <a:rPr lang="de-CH" sz="1300" err="1"/>
              <a:t>Danioth</a:t>
            </a:r>
            <a:r>
              <a:rPr lang="de-CH" sz="1300"/>
              <a:t>, </a:t>
            </a:r>
            <a:r>
              <a:rPr lang="de-CH" sz="1300" b="1">
                <a:solidFill>
                  <a:srgbClr val="F50023"/>
                </a:solidFill>
              </a:rPr>
              <a:t>Marco Odermatt</a:t>
            </a:r>
            <a:r>
              <a:rPr lang="de-CH" sz="1300"/>
              <a:t>, Julie Zogg, Rahel Kopp, Camille Rast, Gilles </a:t>
            </a:r>
            <a:r>
              <a:rPr lang="de-CH" sz="1300" err="1"/>
              <a:t>Roulin</a:t>
            </a:r>
            <a:r>
              <a:rPr lang="de-CH" sz="1300"/>
              <a:t>, Reto Schmidiger, Jasmina &amp; Juliana Suter, Noel von Grünigen, Fabian Bösch,  Alex Fiva, </a:t>
            </a:r>
            <a:r>
              <a:rPr lang="de-CH" sz="1300" b="1">
                <a:solidFill>
                  <a:srgbClr val="F50023"/>
                </a:solidFill>
              </a:rPr>
              <a:t>Leonie Küng</a:t>
            </a:r>
            <a:r>
              <a:rPr lang="de-CH" sz="1300"/>
              <a:t>, Jil Teichmann, Dominic Stricker, </a:t>
            </a:r>
            <a:r>
              <a:rPr lang="de-CH" sz="1300" b="1">
                <a:solidFill>
                  <a:srgbClr val="F50023"/>
                </a:solidFill>
              </a:rPr>
              <a:t>Ryan Regez</a:t>
            </a:r>
            <a:r>
              <a:rPr lang="de-CH" sz="1300"/>
              <a:t>,</a:t>
            </a:r>
            <a:r>
              <a:rPr lang="de-CH" sz="1300" b="1">
                <a:solidFill>
                  <a:srgbClr val="F50023"/>
                </a:solidFill>
              </a:rPr>
              <a:t> </a:t>
            </a:r>
            <a:r>
              <a:rPr lang="de-CH" sz="1300" err="1"/>
              <a:t>uvm</a:t>
            </a:r>
            <a:r>
              <a:rPr lang="de-CH" sz="1300"/>
              <a:t>.</a:t>
            </a:r>
          </a:p>
          <a:p>
            <a:pPr marL="0" indent="0">
              <a:buNone/>
            </a:pP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AAF9BD-D9A1-45DA-A63F-A9AFDC2F7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Athletenförderung</a:t>
            </a:r>
            <a:br>
              <a:rPr lang="de-CH"/>
            </a:br>
            <a:r>
              <a:rPr lang="de-CH"/>
              <a:t>1970 – 2024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EB81F9-4C4F-D723-A691-654FF2983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153" y="332656"/>
            <a:ext cx="1464000" cy="82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3AC5C72F-5DEB-26A5-6344-FA9B948F15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6CB8E0B6-70F9-8912-B197-E3BC3C8985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rgbClr val="64646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8654" y="5599151"/>
            <a:ext cx="1083265" cy="1258850"/>
          </a:xfrm>
          <a:prstGeom prst="rect">
            <a:avLst/>
          </a:prstGeom>
          <a:effectLst/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CB7696E5-5A39-E8E9-C9F9-CF6F24E9F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123" y="-1056"/>
            <a:ext cx="2692311" cy="1514425"/>
          </a:xfrm>
          <a:prstGeom prst="rect">
            <a:avLst/>
          </a:prstGeom>
          <a:effectLst/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E52CEB9-5D49-C4EA-E1DA-0670229E06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rgbClr val="64646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6749" y="5378548"/>
            <a:ext cx="1125250" cy="1482198"/>
          </a:xfrm>
          <a:prstGeom prst="rect">
            <a:avLst/>
          </a:prstGeom>
          <a:effectLst/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97583DD-C310-3C7B-5182-7A182EC163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rgbClr val="64646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1511116"/>
            <a:ext cx="2087035" cy="2885069"/>
          </a:xfrm>
          <a:prstGeom prst="rect">
            <a:avLst/>
          </a:prstGeom>
          <a:effectLst/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CB009E0-44DF-0020-8574-73BEC4304B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rgbClr val="64646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778" y="-1057"/>
            <a:ext cx="1549221" cy="1514425"/>
          </a:xfrm>
          <a:prstGeom prst="rect">
            <a:avLst/>
          </a:prstGeom>
          <a:effectLst/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8D6F58F-103F-588B-37C2-508BF960AC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rgbClr val="64646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544"/>
          <a:stretch/>
        </p:blipFill>
        <p:spPr>
          <a:xfrm>
            <a:off x="8111739" y="1512452"/>
            <a:ext cx="2016707" cy="2413457"/>
          </a:xfrm>
          <a:prstGeom prst="rect">
            <a:avLst/>
          </a:prstGeom>
          <a:effectLst/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8375FA5-1708-23E8-1443-FC9A420400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rgbClr val="64646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125" y="3879061"/>
            <a:ext cx="1078094" cy="1720200"/>
          </a:xfrm>
          <a:prstGeom prst="rect">
            <a:avLst/>
          </a:prstGeom>
          <a:effectLst/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7326DDF4-C39F-3224-8825-FFDC034359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rgbClr val="64646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554" y="3879170"/>
            <a:ext cx="3036657" cy="1719982"/>
          </a:xfrm>
          <a:prstGeom prst="rect">
            <a:avLst/>
          </a:prstGeom>
          <a:effectLst/>
        </p:spPr>
      </p:pic>
      <p:pic>
        <p:nvPicPr>
          <p:cNvPr id="37" name="Grafik 36" descr="Ein Bild, das draußen, Person, Skifahren enthält.&#10;&#10;Automatisch generierte Beschreibung">
            <a:extLst>
              <a:ext uri="{FF2B5EF4-FFF2-40B4-BE49-F238E27FC236}">
                <a16:creationId xmlns:a16="http://schemas.microsoft.com/office/drawing/2014/main" id="{E8161016-0A5A-BAEC-DCEB-B21098D0DB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srgbClr val="64646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912" y="5599152"/>
            <a:ext cx="1880742" cy="12588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90753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06375B09-3EB0-95F1-0FBF-63EA2C7F0F23}"/>
              </a:ext>
            </a:extLst>
          </p:cNvPr>
          <p:cNvSpPr/>
          <p:nvPr/>
        </p:nvSpPr>
        <p:spPr>
          <a:xfrm>
            <a:off x="550316" y="1105152"/>
            <a:ext cx="8149764" cy="4775763"/>
          </a:xfrm>
          <a:prstGeom prst="rect">
            <a:avLst/>
          </a:prstGeom>
          <a:solidFill>
            <a:srgbClr val="EAEAE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0" tIns="480000" rIns="480000" bIns="480000" rtlCol="0" anchor="t"/>
          <a:lstStyle/>
          <a:p>
            <a:pPr algn="l"/>
            <a:endParaRPr lang="de-CH" sz="5333" b="1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6F4622-03F2-C0E6-2107-A6CC27E97D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387626"/>
            <a:ext cx="7308850" cy="59310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/>
              <a:t>Swiss Olympic </a:t>
            </a:r>
            <a:r>
              <a:rPr lang="en-US" sz="2000" err="1"/>
              <a:t>Förderstruktur</a:t>
            </a:r>
            <a:r>
              <a:rPr lang="en-US" sz="2000"/>
              <a:t> (FTEM)</a:t>
            </a:r>
            <a:endParaRPr lang="de-CH" sz="200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9DAB91F2-0890-ADB5-F928-21B6AD4EBF32}"/>
              </a:ext>
            </a:extLst>
          </p:cNvPr>
          <p:cNvSpPr/>
          <p:nvPr/>
        </p:nvSpPr>
        <p:spPr>
          <a:xfrm>
            <a:off x="8688288" y="1101162"/>
            <a:ext cx="2958012" cy="4775763"/>
          </a:xfrm>
          <a:prstGeom prst="rect">
            <a:avLst/>
          </a:prstGeom>
          <a:solidFill>
            <a:srgbClr val="EAEAE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0" tIns="480000" rIns="480000" bIns="480000" rtlCol="0" anchor="t"/>
          <a:lstStyle/>
          <a:p>
            <a:pPr algn="l"/>
            <a:endParaRPr lang="de-CH" sz="5333" b="1" cap="all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02EC3EF-2023-E3FF-1472-2F1F8BDA2C26}"/>
              </a:ext>
            </a:extLst>
          </p:cNvPr>
          <p:cNvCxnSpPr>
            <a:cxnSpLocks/>
          </p:cNvCxnSpPr>
          <p:nvPr/>
        </p:nvCxnSpPr>
        <p:spPr>
          <a:xfrm>
            <a:off x="552495" y="2285215"/>
            <a:ext cx="1108800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148A3D70-5D08-D12A-95A1-7017B95F4081}"/>
              </a:ext>
            </a:extLst>
          </p:cNvPr>
          <p:cNvCxnSpPr>
            <a:cxnSpLocks/>
          </p:cNvCxnSpPr>
          <p:nvPr/>
        </p:nvCxnSpPr>
        <p:spPr>
          <a:xfrm>
            <a:off x="552495" y="2986357"/>
            <a:ext cx="1108800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2885274-308E-B11A-1383-7B108D1F071E}"/>
              </a:ext>
            </a:extLst>
          </p:cNvPr>
          <p:cNvCxnSpPr>
            <a:cxnSpLocks/>
          </p:cNvCxnSpPr>
          <p:nvPr/>
        </p:nvCxnSpPr>
        <p:spPr>
          <a:xfrm>
            <a:off x="552495" y="3684619"/>
            <a:ext cx="1108800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B72D4A3-F18D-ADFE-A939-9711D0DD6768}"/>
              </a:ext>
            </a:extLst>
          </p:cNvPr>
          <p:cNvCxnSpPr>
            <a:cxnSpLocks/>
          </p:cNvCxnSpPr>
          <p:nvPr/>
        </p:nvCxnSpPr>
        <p:spPr>
          <a:xfrm>
            <a:off x="552495" y="4383510"/>
            <a:ext cx="1108800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2977490-7F33-5507-4AA4-8AC8385BE20F}"/>
              </a:ext>
            </a:extLst>
          </p:cNvPr>
          <p:cNvGraphicFramePr/>
          <p:nvPr/>
        </p:nvGraphicFramePr>
        <p:xfrm>
          <a:off x="1631504" y="1597972"/>
          <a:ext cx="6048000" cy="419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0F7A422A-71AC-6C15-210B-FCF7F9EC675F}"/>
              </a:ext>
            </a:extLst>
          </p:cNvPr>
          <p:cNvSpPr txBox="1"/>
          <p:nvPr/>
        </p:nvSpPr>
        <p:spPr>
          <a:xfrm>
            <a:off x="550864" y="1717321"/>
            <a:ext cx="240540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e-CH" sz="900"/>
              <a:t>Mind. ein </a:t>
            </a:r>
            <a:r>
              <a:rPr lang="de-CH" sz="900" b="1"/>
              <a:t>Top-3-Resultat </a:t>
            </a:r>
            <a:r>
              <a:rPr lang="de-CH" sz="900"/>
              <a:t>an inter-nationalen Wettkämpfen der höchsten Kategorie </a:t>
            </a:r>
            <a:r>
              <a:rPr lang="de-CH" sz="900" b="1"/>
              <a:t>oder ein EM-Titel</a:t>
            </a:r>
            <a:r>
              <a:rPr lang="de-CH" sz="900"/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D37F1D-9365-9C6F-CEC2-C62C94E43D7A}"/>
              </a:ext>
            </a:extLst>
          </p:cNvPr>
          <p:cNvSpPr txBox="1"/>
          <p:nvPr/>
        </p:nvSpPr>
        <p:spPr>
          <a:xfrm>
            <a:off x="550315" y="2385279"/>
            <a:ext cx="2769034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e-CH" sz="900"/>
              <a:t>Mind. ein </a:t>
            </a:r>
            <a:r>
              <a:rPr lang="de-CH" sz="900" b="1"/>
              <a:t>Top-8-Resultat </a:t>
            </a:r>
            <a:r>
              <a:rPr lang="de-CH" sz="900"/>
              <a:t>an internationalen Wettkämpfen der höchsten Kategorie oder mind. eine </a:t>
            </a:r>
            <a:r>
              <a:rPr lang="de-CH" sz="900" b="1"/>
              <a:t>Top-6-Klassierung an einer EM.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DB2013F-2E5E-42A5-807C-13639CE71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3063260"/>
            <a:ext cx="228714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tabLst>
                <a:tab pos="120648" algn="l"/>
                <a:tab pos="355591" algn="l"/>
                <a:tab pos="533387" algn="l"/>
                <a:tab pos="711182" algn="l"/>
                <a:tab pos="888978" algn="l"/>
                <a:tab pos="1066773" algn="l"/>
                <a:tab pos="1244569" algn="l"/>
                <a:tab pos="1422364" algn="l"/>
                <a:tab pos="1600160" algn="l"/>
                <a:tab pos="1777956" algn="l"/>
                <a:tab pos="1955751" algn="l"/>
                <a:tab pos="2133547" algn="l"/>
              </a:tabLst>
            </a:pPr>
            <a:r>
              <a:rPr lang="de-DE" altLang="de-DE" sz="900"/>
              <a:t>Langfristiges </a:t>
            </a:r>
            <a:r>
              <a:rPr lang="de-DE" altLang="de-DE" sz="900" b="1"/>
              <a:t>Potenzial für Top-8-Resultate</a:t>
            </a:r>
            <a:r>
              <a:rPr lang="de-DE" altLang="de-DE" sz="900"/>
              <a:t>. Mind. ein </a:t>
            </a:r>
            <a:r>
              <a:rPr lang="de-DE" altLang="de-DE" sz="900" b="1"/>
              <a:t>Top-16</a:t>
            </a:r>
            <a:r>
              <a:rPr lang="de-DE" altLang="de-DE" sz="900"/>
              <a:t> an JWM/WM-resp. </a:t>
            </a:r>
            <a:r>
              <a:rPr lang="de-DE" altLang="de-DE" sz="900" b="1"/>
              <a:t>Top-12</a:t>
            </a:r>
            <a:r>
              <a:rPr lang="de-DE" altLang="de-DE" sz="900"/>
              <a:t> an JEM/EM.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B9768835-63EF-77FC-E5C9-5E2BF5AF0308}"/>
              </a:ext>
            </a:extLst>
          </p:cNvPr>
          <p:cNvSpPr/>
          <p:nvPr/>
        </p:nvSpPr>
        <p:spPr>
          <a:xfrm rot="3234774">
            <a:off x="4799787" y="2541638"/>
            <a:ext cx="2436037" cy="18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0" tIns="480000" rIns="480000" bIns="480000" rtlCol="0" anchor="ctr"/>
          <a:lstStyle/>
          <a:p>
            <a:pPr algn="ctr">
              <a:lnSpc>
                <a:spcPct val="100000"/>
              </a:lnSpc>
            </a:pPr>
            <a:r>
              <a:rPr lang="de-CH" sz="900">
                <a:solidFill>
                  <a:schemeClr val="tx1"/>
                </a:solidFill>
              </a:rPr>
              <a:t>Elite National 2’269</a:t>
            </a:r>
          </a:p>
        </p:txBody>
      </p:sp>
      <p:sp>
        <p:nvSpPr>
          <p:cNvPr id="27" name="Pfeil: nach links und rechts 26">
            <a:extLst>
              <a:ext uri="{FF2B5EF4-FFF2-40B4-BE49-F238E27FC236}">
                <a16:creationId xmlns:a16="http://schemas.microsoft.com/office/drawing/2014/main" id="{3D8E4E91-10F8-2B08-0E2B-6B73827A859A}"/>
              </a:ext>
            </a:extLst>
          </p:cNvPr>
          <p:cNvSpPr/>
          <p:nvPr/>
        </p:nvSpPr>
        <p:spPr>
          <a:xfrm rot="3240000">
            <a:off x="4328725" y="2511121"/>
            <a:ext cx="2568051" cy="252000"/>
          </a:xfrm>
          <a:prstGeom prst="leftRightArrow">
            <a:avLst>
              <a:gd name="adj1" fmla="val 72311"/>
              <a:gd name="adj2" fmla="val 5000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0" tIns="480000" rIns="480000" bIns="480000" rtlCol="0" anchor="t"/>
          <a:lstStyle/>
          <a:p>
            <a:pPr algn="l"/>
            <a:endParaRPr lang="de-DE" sz="5333" b="1" cap="all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77DEC1D-1AE3-4DBE-0563-CBEDC9716FC3}"/>
              </a:ext>
            </a:extLst>
          </p:cNvPr>
          <p:cNvSpPr txBox="1"/>
          <p:nvPr/>
        </p:nvSpPr>
        <p:spPr>
          <a:xfrm rot="3240000">
            <a:off x="4465978" y="2493764"/>
            <a:ext cx="2308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CH" sz="1200" b="1">
                <a:solidFill>
                  <a:schemeClr val="bg1"/>
                </a:solidFill>
              </a:rPr>
              <a:t>Eliteathlet*innen</a:t>
            </a:r>
          </a:p>
        </p:txBody>
      </p:sp>
      <p:sp>
        <p:nvSpPr>
          <p:cNvPr id="29" name="Pfeil: nach links und rechts 28">
            <a:extLst>
              <a:ext uri="{FF2B5EF4-FFF2-40B4-BE49-F238E27FC236}">
                <a16:creationId xmlns:a16="http://schemas.microsoft.com/office/drawing/2014/main" id="{DF029969-936B-F72F-F3CC-A4F37EE814A7}"/>
              </a:ext>
            </a:extLst>
          </p:cNvPr>
          <p:cNvSpPr/>
          <p:nvPr/>
        </p:nvSpPr>
        <p:spPr>
          <a:xfrm rot="3240000">
            <a:off x="5841139" y="4600320"/>
            <a:ext cx="2563491" cy="252000"/>
          </a:xfrm>
          <a:prstGeom prst="leftRightArrow">
            <a:avLst>
              <a:gd name="adj1" fmla="val 72311"/>
              <a:gd name="adj2" fmla="val 50000"/>
            </a:avLst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0" tIns="480000" rIns="480000" bIns="480000" rtlCol="0" anchor="t"/>
          <a:lstStyle/>
          <a:p>
            <a:pPr algn="l"/>
            <a:endParaRPr lang="de-DE" sz="5333" b="1" cap="all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732F228-7907-DE40-2A0B-D2B05C1AACE4}"/>
              </a:ext>
            </a:extLst>
          </p:cNvPr>
          <p:cNvSpPr txBox="1"/>
          <p:nvPr/>
        </p:nvSpPr>
        <p:spPr>
          <a:xfrm rot="3240000">
            <a:off x="5976195" y="4566338"/>
            <a:ext cx="22906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CH" sz="1200" b="1">
                <a:solidFill>
                  <a:schemeClr val="bg1"/>
                </a:solidFill>
              </a:rPr>
              <a:t>Nachwuchsathlet*innen</a:t>
            </a:r>
          </a:p>
        </p:txBody>
      </p:sp>
      <p:pic>
        <p:nvPicPr>
          <p:cNvPr id="5" name="Grafik 4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6782DFF0-63C3-6F17-9056-A2D6C74D14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487" y="3772276"/>
            <a:ext cx="720000" cy="540000"/>
          </a:xfrm>
          <a:prstGeom prst="rect">
            <a:avLst/>
          </a:prstGeom>
        </p:spPr>
      </p:pic>
      <p:pic>
        <p:nvPicPr>
          <p:cNvPr id="38" name="Grafik 37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D4A406E8-3DD6-01EC-B654-1B9DFF1231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437" y="1677016"/>
            <a:ext cx="720000" cy="540000"/>
          </a:xfrm>
          <a:prstGeom prst="rect">
            <a:avLst/>
          </a:prstGeom>
        </p:spPr>
      </p:pic>
      <p:pic>
        <p:nvPicPr>
          <p:cNvPr id="40" name="Grafik 39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4E7ECB9F-621C-4192-1112-A1BF29A203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463" y="3065586"/>
            <a:ext cx="720000" cy="540000"/>
          </a:xfrm>
          <a:prstGeom prst="rect">
            <a:avLst/>
          </a:prstGeom>
        </p:spPr>
      </p:pic>
      <p:pic>
        <p:nvPicPr>
          <p:cNvPr id="42" name="Grafik 41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54F3335B-A637-C5F7-59C0-31AFEE6613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800" y="2369647"/>
            <a:ext cx="720000" cy="540000"/>
          </a:xfrm>
          <a:prstGeom prst="rect">
            <a:avLst/>
          </a:prstGeom>
        </p:spPr>
      </p:pic>
      <p:graphicFrame>
        <p:nvGraphicFramePr>
          <p:cNvPr id="14" name="Tabelle 35">
            <a:extLst>
              <a:ext uri="{FF2B5EF4-FFF2-40B4-BE49-F238E27FC236}">
                <a16:creationId xmlns:a16="http://schemas.microsoft.com/office/drawing/2014/main" id="{F22DCDB8-BF4C-49BD-70BA-BF54A132D585}"/>
              </a:ext>
            </a:extLst>
          </p:cNvPr>
          <p:cNvGraphicFramePr>
            <a:graphicFrameLocks noGrp="1"/>
          </p:cNvGraphicFramePr>
          <p:nvPr/>
        </p:nvGraphicFramePr>
        <p:xfrm>
          <a:off x="8622831" y="1054944"/>
          <a:ext cx="827482" cy="4892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482">
                  <a:extLst>
                    <a:ext uri="{9D8B030D-6E8A-4147-A177-3AD203B41FA5}">
                      <a16:colId xmlns:a16="http://schemas.microsoft.com/office/drawing/2014/main" val="3326760571"/>
                    </a:ext>
                  </a:extLst>
                </a:gridCol>
              </a:tblGrid>
              <a:tr h="697376">
                <a:tc>
                  <a:txBody>
                    <a:bodyPr/>
                    <a:lstStyle/>
                    <a:p>
                      <a:endParaRPr lang="de-CH" sz="2400"/>
                    </a:p>
                  </a:txBody>
                  <a:tcPr marL="134112" marR="134112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3013982"/>
                  </a:ext>
                </a:extLst>
              </a:tr>
              <a:tr h="707767">
                <a:tc>
                  <a:txBody>
                    <a:bodyPr/>
                    <a:lstStyle/>
                    <a:p>
                      <a:pPr algn="ctr"/>
                      <a:r>
                        <a:rPr lang="de-CH" sz="1600" b="1"/>
                        <a:t>49</a:t>
                      </a:r>
                    </a:p>
                  </a:txBody>
                  <a:tcPr marL="134112" marR="134112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582049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 b="1"/>
                        <a:t>205</a:t>
                      </a:r>
                    </a:p>
                  </a:txBody>
                  <a:tcPr marL="134112" marR="134112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177906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 b="1"/>
                        <a:t>289</a:t>
                      </a:r>
                    </a:p>
                  </a:txBody>
                  <a:tcPr marL="134112" marR="134112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143831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 b="1"/>
                        <a:t>555</a:t>
                      </a:r>
                    </a:p>
                  </a:txBody>
                  <a:tcPr marL="134112" marR="134112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134735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 marL="134112" marR="134112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029931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 marL="134112" marR="134112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30494"/>
                  </a:ext>
                </a:extLst>
              </a:tr>
            </a:tbl>
          </a:graphicData>
        </a:graphic>
      </p:graphicFrame>
      <p:graphicFrame>
        <p:nvGraphicFramePr>
          <p:cNvPr id="23" name="Tabelle 35">
            <a:extLst>
              <a:ext uri="{FF2B5EF4-FFF2-40B4-BE49-F238E27FC236}">
                <a16:creationId xmlns:a16="http://schemas.microsoft.com/office/drawing/2014/main" id="{229E9C2C-2CA8-E4F9-587A-027BE92E7260}"/>
              </a:ext>
            </a:extLst>
          </p:cNvPr>
          <p:cNvGraphicFramePr>
            <a:graphicFrameLocks noGrp="1"/>
          </p:cNvGraphicFramePr>
          <p:nvPr/>
        </p:nvGraphicFramePr>
        <p:xfrm>
          <a:off x="7761547" y="1055069"/>
          <a:ext cx="836465" cy="4892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6465">
                  <a:extLst>
                    <a:ext uri="{9D8B030D-6E8A-4147-A177-3AD203B41FA5}">
                      <a16:colId xmlns:a16="http://schemas.microsoft.com/office/drawing/2014/main" val="424635470"/>
                    </a:ext>
                  </a:extLst>
                </a:gridCol>
              </a:tblGrid>
              <a:tr h="697376">
                <a:tc>
                  <a:txBody>
                    <a:bodyPr/>
                    <a:lstStyle/>
                    <a:p>
                      <a:endParaRPr lang="de-CH" sz="24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3013982"/>
                  </a:ext>
                </a:extLst>
              </a:tr>
              <a:tr h="707767">
                <a:tc>
                  <a:txBody>
                    <a:bodyPr/>
                    <a:lstStyle/>
                    <a:p>
                      <a:pPr algn="ctr"/>
                      <a:r>
                        <a:rPr lang="de-CH" sz="1600"/>
                        <a:t>96</a:t>
                      </a:r>
                      <a:endParaRPr lang="de-CH" sz="1300" baseline="30000"/>
                    </a:p>
                    <a:p>
                      <a:pPr algn="ctr"/>
                      <a:endParaRPr lang="de-CH" sz="16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582049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/>
                        <a:t>286</a:t>
                      </a:r>
                      <a:endParaRPr lang="de-CH" sz="1300" baseline="30000"/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177906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/>
                        <a:t>293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143831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/>
                        <a:t>3’687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134735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/>
                        <a:t>9’401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029931"/>
                  </a:ext>
                </a:extLst>
              </a:tr>
              <a:tr h="697376">
                <a:tc>
                  <a:txBody>
                    <a:bodyPr/>
                    <a:lstStyle/>
                    <a:p>
                      <a:pPr algn="ctr"/>
                      <a:r>
                        <a:rPr lang="de-CH" sz="1600"/>
                        <a:t>9’005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30494"/>
                  </a:ext>
                </a:extLst>
              </a:tr>
            </a:tbl>
          </a:graphicData>
        </a:graphic>
      </p:graphicFrame>
      <p:sp>
        <p:nvSpPr>
          <p:cNvPr id="20" name="Rectangle 4">
            <a:extLst>
              <a:ext uri="{FF2B5EF4-FFF2-40B4-BE49-F238E27FC236}">
                <a16:creationId xmlns:a16="http://schemas.microsoft.com/office/drawing/2014/main" id="{84EFC7A6-855B-DE1D-4AC7-AACC4EBD2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5905013"/>
            <a:ext cx="1109027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de-CH" sz="600"/>
              <a:t>*</a:t>
            </a:r>
            <a:r>
              <a:rPr lang="de-CH" sz="600" baseline="30000"/>
              <a:t>1 </a:t>
            </a:r>
            <a:r>
              <a:rPr lang="de-CH" sz="600"/>
              <a:t>inkl. 12 Unihockey (Frauen) ohne Unterstützung, da Sportart nicht olympisch / *</a:t>
            </a:r>
            <a:r>
              <a:rPr lang="de-CH" sz="600" baseline="30000"/>
              <a:t>2 </a:t>
            </a:r>
            <a:r>
              <a:rPr lang="de-CH" sz="600"/>
              <a:t>inkl. 26 Eishockey (Männer), die keinen Bedarf haben und 13 Unihockey (Männer), da Sportart nicht olympisch / *</a:t>
            </a:r>
            <a:r>
              <a:rPr lang="de-CH" sz="600" baseline="30000"/>
              <a:t>3 </a:t>
            </a:r>
            <a:r>
              <a:rPr lang="de-CH" sz="600"/>
              <a:t>inkl. 23 Eishockey (Frauen) mit einem Förderbeitrag von CHF 3’000 – 6’000 / </a:t>
            </a:r>
            <a:r>
              <a:rPr lang="de-DE" altLang="de-DE" sz="600"/>
              <a:t>Förderbeiträge 2023</a:t>
            </a:r>
          </a:p>
          <a:p>
            <a:pPr algn="r"/>
            <a:endParaRPr lang="de-CH" sz="60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6BA9179-FB1B-B2A5-BDC8-0CBF4C348DD7}"/>
              </a:ext>
            </a:extLst>
          </p:cNvPr>
          <p:cNvSpPr txBox="1"/>
          <p:nvPr/>
        </p:nvSpPr>
        <p:spPr>
          <a:xfrm>
            <a:off x="9291249" y="3689885"/>
            <a:ext cx="2475724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CH" sz="900" b="1"/>
              <a:t>Nachwuchsathlet*innen</a:t>
            </a:r>
            <a:endParaRPr lang="de-CH" sz="900"/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Patenschaft: CHF 2’200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Auszeichnungen: CHF 1’000 – 12’000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Zusatzangebote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42BD9EB-B8B7-A98F-1B71-9E2C1B72B620}"/>
              </a:ext>
            </a:extLst>
          </p:cNvPr>
          <p:cNvSpPr txBox="1"/>
          <p:nvPr/>
        </p:nvSpPr>
        <p:spPr>
          <a:xfrm>
            <a:off x="9291249" y="2945696"/>
            <a:ext cx="2475724" cy="810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1"/>
              <a:t>Athlet*</a:t>
            </a:r>
            <a:r>
              <a:rPr lang="en-US" sz="900" b="1" err="1"/>
              <a:t>innen</a:t>
            </a:r>
            <a:r>
              <a:rPr lang="en-US" sz="900" b="1"/>
              <a:t> auf dem Weg an die </a:t>
            </a:r>
            <a:r>
              <a:rPr lang="en-US" sz="900" b="1" err="1"/>
              <a:t>Spitze</a:t>
            </a:r>
            <a:endParaRPr lang="de-CH" sz="900"/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Förderbeiträge: CHF 6’000 – 30’000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Sonderbeitrag: Bis zu CHF 12’000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Auszeichnungen: CHF 1’000 – 12’000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Zusatzangebote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11672E7-5303-B8AC-3DDE-7E81374FAB21}"/>
              </a:ext>
            </a:extLst>
          </p:cNvPr>
          <p:cNvSpPr txBox="1"/>
          <p:nvPr/>
        </p:nvSpPr>
        <p:spPr>
          <a:xfrm>
            <a:off x="9291249" y="1637654"/>
            <a:ext cx="2475724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1" err="1"/>
              <a:t>Spitzenathlet</a:t>
            </a:r>
            <a:r>
              <a:rPr lang="en-US" sz="900" b="1"/>
              <a:t>*</a:t>
            </a:r>
            <a:r>
              <a:rPr lang="en-US" sz="900" b="1" err="1"/>
              <a:t>innen</a:t>
            </a:r>
            <a:r>
              <a:rPr lang="en-US" sz="900" b="1"/>
              <a:t> </a:t>
            </a:r>
            <a:r>
              <a:rPr lang="en-US" sz="900" b="1" err="1"/>
              <a:t>aus</a:t>
            </a:r>
            <a:r>
              <a:rPr lang="en-US" sz="900" b="1"/>
              <a:t> </a:t>
            </a:r>
            <a:r>
              <a:rPr lang="en-US" sz="900" b="1" err="1"/>
              <a:t>Randsportarten</a:t>
            </a:r>
            <a:endParaRPr lang="de-CH" sz="900" b="1"/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Förderbeiträge: CHF 6’000 – 30’000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Sonderbeitrag: Bis zu CHF 12’000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Zusatzangebote</a:t>
            </a:r>
          </a:p>
        </p:txBody>
      </p:sp>
      <p:pic>
        <p:nvPicPr>
          <p:cNvPr id="19" name="Grafik 18" descr="Ein Bild, das Zeichnung, Licht enthält.&#10;&#10;Automatisch generierte Beschreibung">
            <a:extLst>
              <a:ext uri="{FF2B5EF4-FFF2-40B4-BE49-F238E27FC236}">
                <a16:creationId xmlns:a16="http://schemas.microsoft.com/office/drawing/2014/main" id="{84DDD40A-9B86-A8D8-2A6D-9DFED7EC84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48" y="1249902"/>
            <a:ext cx="849732" cy="31522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1E72784-EFD8-6A9E-717A-8CB4DDCBE4C8}"/>
              </a:ext>
            </a:extLst>
          </p:cNvPr>
          <p:cNvSpPr txBox="1"/>
          <p:nvPr/>
        </p:nvSpPr>
        <p:spPr>
          <a:xfrm>
            <a:off x="8238210" y="1813067"/>
            <a:ext cx="356624" cy="229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333" baseline="30000"/>
              <a:t>*1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5F3DC04-36EA-AC7A-BDED-33C7149A6746}"/>
              </a:ext>
            </a:extLst>
          </p:cNvPr>
          <p:cNvSpPr txBox="1"/>
          <p:nvPr/>
        </p:nvSpPr>
        <p:spPr>
          <a:xfrm>
            <a:off x="8238210" y="2497231"/>
            <a:ext cx="356624" cy="229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333" baseline="30000"/>
              <a:t>*2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D6086A7-FBA9-92F6-8C52-3CCB87652D3E}"/>
              </a:ext>
            </a:extLst>
          </p:cNvPr>
          <p:cNvSpPr txBox="1"/>
          <p:nvPr/>
        </p:nvSpPr>
        <p:spPr>
          <a:xfrm>
            <a:off x="9098580" y="2497231"/>
            <a:ext cx="356624" cy="229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333" baseline="30000"/>
              <a:t>*3</a:t>
            </a:r>
          </a:p>
        </p:txBody>
      </p:sp>
      <p:pic>
        <p:nvPicPr>
          <p:cNvPr id="30" name="Grafik 29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62CF8820-9082-5CF7-E4CF-2ADB85A2DC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764" y="1234892"/>
            <a:ext cx="964263" cy="387124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23E0931C-78F1-8889-F320-339C09890059}"/>
              </a:ext>
            </a:extLst>
          </p:cNvPr>
          <p:cNvSpPr txBox="1"/>
          <p:nvPr/>
        </p:nvSpPr>
        <p:spPr>
          <a:xfrm>
            <a:off x="9291250" y="2305543"/>
            <a:ext cx="2475724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1" err="1"/>
              <a:t>Spitzenathlet</a:t>
            </a:r>
            <a:r>
              <a:rPr lang="en-US" sz="900" b="1"/>
              <a:t>*</a:t>
            </a:r>
            <a:r>
              <a:rPr lang="en-US" sz="900" b="1" err="1"/>
              <a:t>innen</a:t>
            </a:r>
            <a:r>
              <a:rPr lang="en-US" sz="900" b="1"/>
              <a:t> </a:t>
            </a:r>
            <a:r>
              <a:rPr lang="en-US" sz="900" b="1" err="1"/>
              <a:t>aus</a:t>
            </a:r>
            <a:r>
              <a:rPr lang="en-US" sz="900" b="1"/>
              <a:t> </a:t>
            </a:r>
            <a:r>
              <a:rPr lang="en-US" sz="900" b="1" err="1"/>
              <a:t>Randsportarten</a:t>
            </a:r>
            <a:endParaRPr lang="de-CH" sz="900" b="1"/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Förderbeiträge: CHF 6’000 – 30’000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Sonderbeitrag: Bis zu CHF 12’000</a:t>
            </a:r>
          </a:p>
          <a:p>
            <a:pPr marL="118530" indent="-118530">
              <a:buFont typeface="Wingdings" panose="05000000000000000000" pitchFamily="2" charset="2"/>
              <a:buChar char="§"/>
            </a:pPr>
            <a:r>
              <a:rPr lang="de-CH" sz="900"/>
              <a:t>Zusatzangebote</a:t>
            </a:r>
          </a:p>
        </p:txBody>
      </p:sp>
      <p:sp>
        <p:nvSpPr>
          <p:cNvPr id="55" name="Diagonaler Streifen 54">
            <a:extLst>
              <a:ext uri="{FF2B5EF4-FFF2-40B4-BE49-F238E27FC236}">
                <a16:creationId xmlns:a16="http://schemas.microsoft.com/office/drawing/2014/main" id="{B828404A-B912-43B9-0A8D-02A7D51AAFAA}"/>
              </a:ext>
            </a:extLst>
          </p:cNvPr>
          <p:cNvSpPr/>
          <p:nvPr/>
        </p:nvSpPr>
        <p:spPr>
          <a:xfrm flipH="1">
            <a:off x="5155324" y="1595013"/>
            <a:ext cx="338221" cy="469531"/>
          </a:xfrm>
          <a:prstGeom prst="diagStripe">
            <a:avLst>
              <a:gd name="adj" fmla="val 35126"/>
            </a:avLst>
          </a:prstGeom>
          <a:solidFill>
            <a:srgbClr val="D9D9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CA10914-5196-F899-273B-4F87F135ACF6}"/>
              </a:ext>
            </a:extLst>
          </p:cNvPr>
          <p:cNvSpPr/>
          <p:nvPr/>
        </p:nvSpPr>
        <p:spPr>
          <a:xfrm rot="3240000">
            <a:off x="5331476" y="1857926"/>
            <a:ext cx="368497" cy="169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  <p:sp>
        <p:nvSpPr>
          <p:cNvPr id="57" name="Diagonaler Streifen 56">
            <a:extLst>
              <a:ext uri="{FF2B5EF4-FFF2-40B4-BE49-F238E27FC236}">
                <a16:creationId xmlns:a16="http://schemas.microsoft.com/office/drawing/2014/main" id="{0EBB5FCD-779B-B51C-DE8E-D30DB57F9EBF}"/>
              </a:ext>
            </a:extLst>
          </p:cNvPr>
          <p:cNvSpPr/>
          <p:nvPr/>
        </p:nvSpPr>
        <p:spPr>
          <a:xfrm rot="10800000" flipH="1">
            <a:off x="6546651" y="3200768"/>
            <a:ext cx="342000" cy="469531"/>
          </a:xfrm>
          <a:prstGeom prst="diagStripe">
            <a:avLst>
              <a:gd name="adj" fmla="val 35126"/>
            </a:avLst>
          </a:prstGeom>
          <a:solidFill>
            <a:srgbClr val="D9D9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AB870252-C6C2-B9C1-8F86-18912B77A31D}"/>
              </a:ext>
            </a:extLst>
          </p:cNvPr>
          <p:cNvSpPr/>
          <p:nvPr/>
        </p:nvSpPr>
        <p:spPr>
          <a:xfrm rot="3240000">
            <a:off x="6403831" y="3259852"/>
            <a:ext cx="270630" cy="16741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</p:spTree>
    <p:extLst>
      <p:ext uri="{BB962C8B-B14F-4D97-AF65-F5344CB8AC3E}">
        <p14:creationId xmlns:p14="http://schemas.microsoft.com/office/powerpoint/2010/main" val="154453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F4622-03F2-C0E6-2107-A6CC27E97D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387626"/>
            <a:ext cx="7308850" cy="59310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de-CH" sz="2000"/>
              <a:t>Mittelverwendung im Überblick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77E563-BE65-E14F-A678-E171884015F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50863" y="6523398"/>
            <a:ext cx="7308851" cy="237558"/>
          </a:xfrm>
        </p:spPr>
        <p:txBody>
          <a:bodyPr/>
          <a:lstStyle/>
          <a:p>
            <a:r>
              <a:rPr lang="de-CH" sz="900"/>
              <a:t>Zahlen aus dem Jahresberichts 2024 der Stiftung Schweizer Sporthilfe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005313-7B89-9529-A9A7-33793C920D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2584" y="6421060"/>
            <a:ext cx="288553" cy="144016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F9EE1453-618D-9123-E4CB-1D0A087AFE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8518" y="4192465"/>
          <a:ext cx="3858634" cy="2550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8934823C-A6BB-7583-1E37-0AD7E291D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922" y="4104246"/>
            <a:ext cx="2535199" cy="253793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78B75BC-BDCC-2AF9-5159-DD3DA0744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3166" y="974721"/>
            <a:ext cx="3757218" cy="329774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6B680B2-02B0-7B49-2ACE-7B364A52A4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5731" y="4230855"/>
            <a:ext cx="2088189" cy="233422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5294157-B94E-5D02-7188-7C9C1EEC0A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29" y="4183332"/>
            <a:ext cx="2238321" cy="242698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A08815F-B443-28A8-E2D3-5427AB7E48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30" y="1010110"/>
            <a:ext cx="3418478" cy="319813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2E24D81-8FB9-407E-49FB-1E7842CA08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697" y="974721"/>
            <a:ext cx="1364658" cy="2603498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D7F7545-7512-8631-7C3F-5875E0D3DC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4147" y="1303608"/>
            <a:ext cx="1361621" cy="28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3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331E9-2B0E-2CBD-E534-3F480575F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8D246F44-0EA2-342F-4BFC-AD8D6AEB9FA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>
            <a:fillRect/>
          </a:stretch>
        </p:blipFill>
        <p:spPr/>
      </p:pic>
      <p:pic>
        <p:nvPicPr>
          <p:cNvPr id="49" name="Bildplatzhalter 48">
            <a:extLst>
              <a:ext uri="{FF2B5EF4-FFF2-40B4-BE49-F238E27FC236}">
                <a16:creationId xmlns:a16="http://schemas.microsoft.com/office/drawing/2014/main" id="{D7466671-0E91-8750-BF25-8D3B751201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r="2801"/>
          <a:stretch>
            <a:fillRect/>
          </a:stretch>
        </p:blipFill>
        <p:spPr/>
      </p:pic>
      <p:pic>
        <p:nvPicPr>
          <p:cNvPr id="7" name="Bildplatzhalter 6" descr="Ein Bild, das Sport, Person, Skifahren, draußen enthält.&#10;&#10;KI-generierte Inhalte können fehlerhaft sein.">
            <a:extLst>
              <a:ext uri="{FF2B5EF4-FFF2-40B4-BE49-F238E27FC236}">
                <a16:creationId xmlns:a16="http://schemas.microsoft.com/office/drawing/2014/main" id="{58E50E22-0EE6-4450-2E6D-93B6791BABD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r="2805"/>
          <a:stretch>
            <a:fillRect/>
          </a:stretch>
        </p:blipFill>
        <p:spPr/>
      </p:pic>
      <p:pic>
        <p:nvPicPr>
          <p:cNvPr id="52" name="Bildplatzhalter 51" descr="Ein Bild, das Person, Kleidung, Menschliches Gesicht, Sporttrikot enthält.&#10;&#10;KI-generierte Inhalte können fehlerhaft sein.">
            <a:extLst>
              <a:ext uri="{FF2B5EF4-FFF2-40B4-BE49-F238E27FC236}">
                <a16:creationId xmlns:a16="http://schemas.microsoft.com/office/drawing/2014/main" id="{AB090DC8-A6E1-23D9-42D4-7B77A9E8F2D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8"/>
          <a:stretch>
            <a:fillRect/>
          </a:stretch>
        </p:blipFill>
        <p:spPr>
          <a:xfrm>
            <a:off x="7334323" y="0"/>
            <a:ext cx="2448000" cy="1728000"/>
          </a:xfrm>
        </p:spPr>
      </p:pic>
      <p:pic>
        <p:nvPicPr>
          <p:cNvPr id="11" name="Bildplatzhalter 10" descr="Ein Bild, das draußen, Skifahren, Sport, Person enthält.&#10;&#10;KI-generierte Inhalte können fehlerhaft sein.">
            <a:extLst>
              <a:ext uri="{FF2B5EF4-FFF2-40B4-BE49-F238E27FC236}">
                <a16:creationId xmlns:a16="http://schemas.microsoft.com/office/drawing/2014/main" id="{059F765B-1829-A38F-D523-8D73F2B484B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2808"/>
          <a:stretch>
            <a:fillRect/>
          </a:stretch>
        </p:blipFill>
        <p:spPr/>
      </p:pic>
      <p:pic>
        <p:nvPicPr>
          <p:cNvPr id="54" name="Bildplatzhalter 53">
            <a:extLst>
              <a:ext uri="{FF2B5EF4-FFF2-40B4-BE49-F238E27FC236}">
                <a16:creationId xmlns:a16="http://schemas.microsoft.com/office/drawing/2014/main" id="{83D92D01-DBC8-CD07-22BD-8C80A760C0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2761"/>
          <a:stretch>
            <a:fillRect/>
          </a:stretch>
        </p:blipFill>
        <p:spPr/>
      </p:pic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6A2E462A-9FAD-762E-2621-F32ADAAB853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2757"/>
          <a:stretch>
            <a:fillRect/>
          </a:stretch>
        </p:blipFill>
        <p:spPr/>
      </p:pic>
      <p:pic>
        <p:nvPicPr>
          <p:cNvPr id="57" name="Bildplatzhalter 56" descr="Ein Bild, das Skifahren, draußen, Person, Sport enthält.&#10;&#10;KI-generierte Inhalte können fehlerhaft sein.">
            <a:extLst>
              <a:ext uri="{FF2B5EF4-FFF2-40B4-BE49-F238E27FC236}">
                <a16:creationId xmlns:a16="http://schemas.microsoft.com/office/drawing/2014/main" id="{03236F9A-FF26-B160-ED78-C12E9610FE5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2757"/>
          <a:stretch>
            <a:fillRect/>
          </a:stretch>
        </p:blipFill>
        <p:spPr/>
      </p:pic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22925F3B-C0E4-3868-4A34-56AAB45ABE9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r="10041"/>
          <a:stretch>
            <a:fillRect/>
          </a:stretch>
        </p:blipFill>
        <p:spPr/>
      </p:pic>
      <p:pic>
        <p:nvPicPr>
          <p:cNvPr id="59" name="Bildplatzhalter 58" descr="Ein Bild, das Person, Menschliches Gesicht, Kleidung, tragend enthält.&#10;&#10;KI-generierte Inhalte können fehlerhaft sein.">
            <a:extLst>
              <a:ext uri="{FF2B5EF4-FFF2-40B4-BE49-F238E27FC236}">
                <a16:creationId xmlns:a16="http://schemas.microsoft.com/office/drawing/2014/main" id="{7D4A3B8E-208D-0F45-A24C-05B301D6189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r="2805"/>
          <a:stretch>
            <a:fillRect/>
          </a:stretch>
        </p:blipFill>
        <p:spPr/>
      </p:pic>
      <p:pic>
        <p:nvPicPr>
          <p:cNvPr id="20" name="Bildplatzhalter 19" descr="Ein Bild, das Menschliches Gesicht, Person, Lächeln, Jacke enthält.&#10;&#10;KI-generierte Inhalte können fehlerhaft sein.">
            <a:extLst>
              <a:ext uri="{FF2B5EF4-FFF2-40B4-BE49-F238E27FC236}">
                <a16:creationId xmlns:a16="http://schemas.microsoft.com/office/drawing/2014/main" id="{3125241C-A804-DBBB-D316-67140BD027F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r="10176"/>
          <a:stretch>
            <a:fillRect/>
          </a:stretch>
        </p:blipFill>
        <p:spPr/>
      </p:pic>
      <p:pic>
        <p:nvPicPr>
          <p:cNvPr id="61" name="Bildplatzhalter 60" descr="Ein Bild, das draußen, Skifahren, Sport, Schnee enthält.&#10;&#10;KI-generierte Inhalte können fehlerhaft sein.">
            <a:extLst>
              <a:ext uri="{FF2B5EF4-FFF2-40B4-BE49-F238E27FC236}">
                <a16:creationId xmlns:a16="http://schemas.microsoft.com/office/drawing/2014/main" id="{9F946B4B-FE4F-C515-5E70-B6669D01DCB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r="2847"/>
          <a:stretch>
            <a:fillRect/>
          </a:stretch>
        </p:blipFill>
        <p:spPr/>
      </p:pic>
      <p:pic>
        <p:nvPicPr>
          <p:cNvPr id="23" name="Bildplatzhalter 22" descr="Ein Bild, das Skifahren, Person, draußen, Sport enthält.&#10;&#10;KI-generierte Inhalte können fehlerhaft sein.">
            <a:extLst>
              <a:ext uri="{FF2B5EF4-FFF2-40B4-BE49-F238E27FC236}">
                <a16:creationId xmlns:a16="http://schemas.microsoft.com/office/drawing/2014/main" id="{BDD7491C-C79A-42FC-BA2F-22D70D4DE9A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2" b="10472"/>
          <a:stretch>
            <a:fillRect/>
          </a:stretch>
        </p:blipFill>
        <p:spPr/>
      </p:pic>
      <p:pic>
        <p:nvPicPr>
          <p:cNvPr id="63" name="Bildplatzhalter 62" descr="Ein Bild, das draußen, Schnee, Person, Himmel enthält.&#10;&#10;KI-generierte Inhalte können fehlerhaft sein.">
            <a:extLst>
              <a:ext uri="{FF2B5EF4-FFF2-40B4-BE49-F238E27FC236}">
                <a16:creationId xmlns:a16="http://schemas.microsoft.com/office/drawing/2014/main" id="{C26AF85F-5247-A61E-FF60-AB06D8E5D69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r="2908"/>
          <a:stretch>
            <a:fillRect/>
          </a:stretch>
        </p:blipFill>
        <p:spPr/>
      </p:pic>
      <p:pic>
        <p:nvPicPr>
          <p:cNvPr id="26" name="Bildplatzhalter 25" descr="Ein Bild, das Menschliches Gesicht, Person, Kleidung, Modeaccessoire enthält.&#10;&#10;KI-generierte Inhalte können fehlerhaft sein.">
            <a:extLst>
              <a:ext uri="{FF2B5EF4-FFF2-40B4-BE49-F238E27FC236}">
                <a16:creationId xmlns:a16="http://schemas.microsoft.com/office/drawing/2014/main" id="{13F3CA2E-7EDD-46D5-6E05-780639DD4A3C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21756"/>
          <a:stretch>
            <a:fillRect/>
          </a:stretch>
        </p:blipFill>
        <p:spPr/>
      </p:pic>
      <p:pic>
        <p:nvPicPr>
          <p:cNvPr id="65" name="Bildplatzhalter 64" descr="Ein Bild, das Person, Menschliches Gesicht, Lächeln, Wand enthält.&#10;&#10;KI-generierte Inhalte können fehlerhaft sein.">
            <a:extLst>
              <a:ext uri="{FF2B5EF4-FFF2-40B4-BE49-F238E27FC236}">
                <a16:creationId xmlns:a16="http://schemas.microsoft.com/office/drawing/2014/main" id="{095C293D-E583-2F78-FF1E-7C962A44451B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710"/>
          <a:stretch>
            <a:fillRect/>
          </a:stretch>
        </p:blipFill>
        <p:spPr/>
      </p:pic>
      <p:pic>
        <p:nvPicPr>
          <p:cNvPr id="67" name="Bildplatzhalter 66" descr="Ein Bild, das Person, Kleidung, Menschliches Gesicht, Sporttrikot enthält.&#10;&#10;KI-generierte Inhalte können fehlerhaft sein.">
            <a:extLst>
              <a:ext uri="{FF2B5EF4-FFF2-40B4-BE49-F238E27FC236}">
                <a16:creationId xmlns:a16="http://schemas.microsoft.com/office/drawing/2014/main" id="{4DB220BA-E9B0-01EE-9764-B90AA290DBDE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0"/>
          <a:stretch>
            <a:fillRect/>
          </a:stretch>
        </p:blipFill>
        <p:spPr>
          <a:xfrm>
            <a:off x="4886323" y="5184000"/>
            <a:ext cx="2448000" cy="1728000"/>
          </a:xfrm>
        </p:spPr>
      </p:pic>
      <p:pic>
        <p:nvPicPr>
          <p:cNvPr id="69" name="Bildplatzhalter 68" descr="Ein Bild, das draußen, Schnee, Skifahren, Person enthält.&#10;&#10;KI-generierte Inhalte können fehlerhaft sein.">
            <a:extLst>
              <a:ext uri="{FF2B5EF4-FFF2-40B4-BE49-F238E27FC236}">
                <a16:creationId xmlns:a16="http://schemas.microsoft.com/office/drawing/2014/main" id="{0EBD8E79-BE9D-8632-0167-DCDAD8D34A71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2757"/>
          <a:stretch>
            <a:fillRect/>
          </a:stretch>
        </p:blipFill>
        <p:spPr/>
      </p:pic>
      <p:pic>
        <p:nvPicPr>
          <p:cNvPr id="39" name="Bildplatzhalter 38" descr="Ein Bild, das Sport, Person, draußen, Kleidung enthält.&#10;&#10;KI-generierte Inhalte können fehlerhaft sein.">
            <a:extLst>
              <a:ext uri="{FF2B5EF4-FFF2-40B4-BE49-F238E27FC236}">
                <a16:creationId xmlns:a16="http://schemas.microsoft.com/office/drawing/2014/main" id="{EFF735C1-2178-AEC5-4940-47A74F5B8B95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r="2760"/>
          <a:stretch>
            <a:fillRect/>
          </a:stretch>
        </p:blipFill>
        <p:spPr/>
      </p:pic>
      <p:pic>
        <p:nvPicPr>
          <p:cNvPr id="46" name="Bildplatzhalter 45" descr="Ein Bild, das Skifahren, Person, Sport, draußen enthält.&#10;&#10;KI-generierte Inhalte können fehlerhaft sein.">
            <a:extLst>
              <a:ext uri="{FF2B5EF4-FFF2-40B4-BE49-F238E27FC236}">
                <a16:creationId xmlns:a16="http://schemas.microsoft.com/office/drawing/2014/main" id="{31C463FA-4DA5-1049-04B3-5EB5E09764E0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27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337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08680-3241-B8C0-167F-5DD7C792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Talk Alina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455A85-FB0C-DECD-00C5-DE9508096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CH"/>
              <a:t>Wenn du an deine „ersten pinken Skates“ denkst – war das der Moment, in dem Leistungssport für dich begann?</a:t>
            </a:r>
          </a:p>
          <a:p>
            <a:pPr>
              <a:lnSpc>
                <a:spcPct val="150000"/>
              </a:lnSpc>
            </a:pPr>
            <a:r>
              <a:rPr lang="de-CH"/>
              <a:t>Was bedeutet dir Davos als Trainings- und Lebensort?</a:t>
            </a:r>
          </a:p>
          <a:p>
            <a:pPr>
              <a:lnSpc>
                <a:spcPct val="150000"/>
              </a:lnSpc>
            </a:pPr>
            <a:r>
              <a:rPr lang="de-CH"/>
              <a:t>Der Sturz 2024 und Comeback Qualifikation 2025: Was können wir von dir lernen?</a:t>
            </a:r>
          </a:p>
          <a:p>
            <a:pPr>
              <a:lnSpc>
                <a:spcPct val="150000"/>
              </a:lnSpc>
            </a:pPr>
            <a:r>
              <a:rPr lang="de-CH"/>
              <a:t>Was sind deine Ziele für Milano – Cortina 2026?</a:t>
            </a:r>
          </a:p>
          <a:p>
            <a:pPr marL="0" indent="0">
              <a:lnSpc>
                <a:spcPct val="150000"/>
              </a:lnSpc>
              <a:buNone/>
            </a:pP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A1A4D7-B274-89E3-2E94-9184AE9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15</a:t>
            </a:fld>
            <a:endParaRPr lang="de-CH"/>
          </a:p>
        </p:txBody>
      </p:sp>
      <p:pic>
        <p:nvPicPr>
          <p:cNvPr id="11" name="Bildplatzhalter 10" descr="Ein Bild, das Sport, Person, Skifahren, draußen enthält.&#10;&#10;KI-generierte Inhalte können fehlerhaft sein.">
            <a:extLst>
              <a:ext uri="{FF2B5EF4-FFF2-40B4-BE49-F238E27FC236}">
                <a16:creationId xmlns:a16="http://schemas.microsoft.com/office/drawing/2014/main" id="{4A74BCC8-3950-7430-6649-E287148CED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0344"/>
          <a:stretch>
            <a:fillRect/>
          </a:stretch>
        </p:blipFill>
        <p:spPr>
          <a:xfrm>
            <a:off x="0" y="0"/>
            <a:ext cx="4079875" cy="6858000"/>
          </a:xfrm>
        </p:spPr>
      </p:pic>
    </p:spTree>
    <p:extLst>
      <p:ext uri="{BB962C8B-B14F-4D97-AF65-F5344CB8AC3E}">
        <p14:creationId xmlns:p14="http://schemas.microsoft.com/office/powerpoint/2010/main" val="184708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AC519AA-2A20-E4C5-41A7-EC346DA6D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52626"/>
            <a:ext cx="7308850" cy="38369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/>
              <a:t>Früh auf den Ski (mit zirka 2 Jahren), dann Skitouren mit 12 Jahren – wann wusstest du, dass dein Weg für dich «bergauf» geht?</a:t>
            </a:r>
          </a:p>
          <a:p>
            <a:pPr>
              <a:lnSpc>
                <a:spcPct val="150000"/>
              </a:lnSpc>
            </a:pPr>
            <a:r>
              <a:rPr lang="de-CH"/>
              <a:t>Hand aufs Herz: Hast du mal irgendwas von deiner Ausrüstung in einem Rennen vergessen? </a:t>
            </a:r>
          </a:p>
          <a:p>
            <a:pPr>
              <a:lnSpc>
                <a:spcPct val="150000"/>
              </a:lnSpc>
            </a:pPr>
            <a:r>
              <a:rPr lang="de-CH"/>
              <a:t>Titel «</a:t>
            </a:r>
            <a:r>
              <a:rPr lang="de-DE"/>
              <a:t>Patrick </a:t>
            </a:r>
            <a:r>
              <a:rPr lang="de-DE" err="1"/>
              <a:t>Perreten</a:t>
            </a:r>
            <a:r>
              <a:rPr lang="de-DE"/>
              <a:t> pulverisiert Saisonbestzeit“ um den </a:t>
            </a:r>
            <a:r>
              <a:rPr lang="de-DE" err="1"/>
              <a:t>Davosersee</a:t>
            </a:r>
            <a:endParaRPr lang="de-CH"/>
          </a:p>
          <a:p>
            <a:pPr>
              <a:lnSpc>
                <a:spcPct val="150000"/>
              </a:lnSpc>
            </a:pPr>
            <a:r>
              <a:rPr lang="de-CH"/>
              <a:t>Was sind deine Ziele für Milano – Cortina 2026?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76D81-B280-6598-5A24-AB469FCE8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16</a:t>
            </a:fld>
            <a:endParaRPr lang="de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D8B5ED1-1F0C-F0A8-3F06-8868A124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Talk Patrick</a:t>
            </a:r>
            <a:endParaRPr lang="de-DE"/>
          </a:p>
        </p:txBody>
      </p:sp>
      <p:pic>
        <p:nvPicPr>
          <p:cNvPr id="7" name="Bildplatzhalter 6" descr="Ein Bild, das Skifahren, Schnee, draußen, Person enthält.&#10;&#10;KI-generierte Inhalte können fehlerhaft sein.">
            <a:extLst>
              <a:ext uri="{FF2B5EF4-FFF2-40B4-BE49-F238E27FC236}">
                <a16:creationId xmlns:a16="http://schemas.microsoft.com/office/drawing/2014/main" id="{3A464077-9DC3-3C4F-6C82-B7F6BAF97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0" r="301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6907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Sport, Sportspiele, Tanz, Person enthält.&#10;&#10;Automatisch generierte Beschreibung">
            <a:extLst>
              <a:ext uri="{FF2B5EF4-FFF2-40B4-BE49-F238E27FC236}">
                <a16:creationId xmlns:a16="http://schemas.microsoft.com/office/drawing/2014/main" id="{5F7238FA-74AB-A7CE-751C-CEC4E3F951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90E0E99-6C83-4A75-5A05-A91BCA9D5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Fundraising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CD1E5-1B62-31EC-CE1E-472E744C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CFE285-07B5-953D-B543-052294B6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0F33BD-594A-712E-527A-2A9051FF3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401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42C23DE-FCDC-4015-7437-250701A0AAB9}"/>
              </a:ext>
            </a:extLst>
          </p:cNvPr>
          <p:cNvSpPr/>
          <p:nvPr/>
        </p:nvSpPr>
        <p:spPr>
          <a:xfrm>
            <a:off x="2841662" y="3573016"/>
            <a:ext cx="1980000" cy="270328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35000" rIns="135000" bIns="135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/>
              </a:rPr>
              <a:t>Corporate</a:t>
            </a:r>
          </a:p>
          <a:p>
            <a:pPr algn="ctr"/>
            <a:r>
              <a:rPr lang="de-CH" sz="1000" cap="all">
                <a:solidFill>
                  <a:schemeClr val="tx1"/>
                </a:solidFill>
              </a:rPr>
              <a:t>W</a:t>
            </a:r>
            <a:r>
              <a:rPr lang="de-CH" sz="1000">
                <a:solidFill>
                  <a:schemeClr val="tx1"/>
                </a:solidFill>
              </a:rPr>
              <a:t>irtschaftspartner</a:t>
            </a:r>
            <a:endParaRPr lang="de-CH" sz="1000" cap="all">
              <a:solidFill>
                <a:srgbClr val="001B69"/>
              </a:solidFill>
              <a:latin typeface="Arial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B724123-EFE1-9517-157B-6088E3AB3402}"/>
              </a:ext>
            </a:extLst>
          </p:cNvPr>
          <p:cNvSpPr/>
          <p:nvPr/>
        </p:nvSpPr>
        <p:spPr>
          <a:xfrm>
            <a:off x="5110434" y="3573016"/>
            <a:ext cx="1980000" cy="270328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35000" rIns="135000" bIns="135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/>
              </a:rPr>
              <a:t>Events</a:t>
            </a:r>
          </a:p>
          <a:p>
            <a:pPr algn="ctr"/>
            <a:r>
              <a:rPr lang="de-CH" sz="1000" cap="all">
                <a:solidFill>
                  <a:schemeClr val="tx1"/>
                </a:solidFill>
                <a:latin typeface="Arial"/>
              </a:rPr>
              <a:t>S</a:t>
            </a:r>
            <a:r>
              <a:rPr lang="de-CH" sz="1000">
                <a:solidFill>
                  <a:schemeClr val="tx1"/>
                </a:solidFill>
                <a:latin typeface="Arial"/>
              </a:rPr>
              <a:t>porthilfe</a:t>
            </a:r>
            <a:r>
              <a:rPr lang="de-CH" sz="1000" cap="all">
                <a:solidFill>
                  <a:schemeClr val="tx1"/>
                </a:solidFill>
                <a:latin typeface="Arial"/>
              </a:rPr>
              <a:t> </a:t>
            </a:r>
            <a:r>
              <a:rPr lang="de-CH" sz="1000">
                <a:solidFill>
                  <a:schemeClr val="tx1"/>
                </a:solidFill>
                <a:latin typeface="Arial"/>
              </a:rPr>
              <a:t>&amp;</a:t>
            </a:r>
            <a:r>
              <a:rPr lang="de-CH" sz="1000" cap="all">
                <a:solidFill>
                  <a:schemeClr val="tx1"/>
                </a:solidFill>
                <a:latin typeface="Arial"/>
              </a:rPr>
              <a:t> </a:t>
            </a:r>
            <a:r>
              <a:rPr lang="de-CH" sz="1000">
                <a:solidFill>
                  <a:schemeClr val="tx1"/>
                </a:solidFill>
                <a:latin typeface="Arial"/>
              </a:rPr>
              <a:t>Partner-Events</a:t>
            </a:r>
            <a:endParaRPr lang="en-US" sz="1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1EB7EB9-A97A-1E86-09BA-7C335BF6F8FC}"/>
              </a:ext>
            </a:extLst>
          </p:cNvPr>
          <p:cNvSpPr/>
          <p:nvPr/>
        </p:nvSpPr>
        <p:spPr>
          <a:xfrm>
            <a:off x="9647979" y="3573016"/>
            <a:ext cx="1980000" cy="270328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35000" rIns="135000" bIns="135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endParaRPr lang="en-US" sz="700" b="1">
              <a:solidFill>
                <a:schemeClr val="tx1"/>
              </a:solidFill>
            </a:endParaRPr>
          </a:p>
          <a:p>
            <a:pPr algn="ctr">
              <a:lnSpc>
                <a:spcPts val="120"/>
              </a:lnSpc>
            </a:pPr>
            <a:r>
              <a:rPr lang="en-US" sz="1000" err="1">
                <a:solidFill>
                  <a:schemeClr val="tx1"/>
                </a:solidFill>
              </a:rPr>
              <a:t>Beiträge</a:t>
            </a:r>
            <a:r>
              <a:rPr lang="en-US" sz="1000">
                <a:solidFill>
                  <a:schemeClr val="tx1"/>
                </a:solidFill>
              </a:rPr>
              <a:t> </a:t>
            </a:r>
            <a:r>
              <a:rPr lang="en-US" sz="1000" err="1">
                <a:solidFill>
                  <a:schemeClr val="tx1"/>
                </a:solidFill>
              </a:rPr>
              <a:t>Dritter</a:t>
            </a:r>
            <a:endParaRPr lang="de-CH" sz="1000">
              <a:solidFill>
                <a:schemeClr val="tx1"/>
              </a:solidFill>
            </a:endParaRPr>
          </a:p>
          <a:p>
            <a:pPr algn="ctr"/>
            <a:endParaRPr lang="de-CH" sz="1500" b="1" cap="all">
              <a:solidFill>
                <a:srgbClr val="001B69"/>
              </a:solidFill>
              <a:latin typeface="Arial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3D2125E-B989-6EE7-91B0-9F9F647A04ED}"/>
              </a:ext>
            </a:extLst>
          </p:cNvPr>
          <p:cNvSpPr/>
          <p:nvPr/>
        </p:nvSpPr>
        <p:spPr>
          <a:xfrm>
            <a:off x="7379206" y="3573016"/>
            <a:ext cx="1980000" cy="270328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35000" rIns="135000" bIns="135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cap="all">
                <a:solidFill>
                  <a:schemeClr val="tx1"/>
                </a:solidFill>
                <a:latin typeface="+mj-lt"/>
              </a:rPr>
              <a:t>i</a:t>
            </a:r>
            <a:r>
              <a:rPr lang="en-US" sz="2000" b="1">
                <a:solidFill>
                  <a:schemeClr val="tx1"/>
                </a:solidFill>
                <a:latin typeface="+mj-lt"/>
              </a:rPr>
              <a:t>ndividual</a:t>
            </a:r>
            <a:endParaRPr lang="en-US" sz="2000" b="1" cap="all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de-CH" sz="1000">
                <a:solidFill>
                  <a:schemeClr val="tx1"/>
                </a:solidFill>
                <a:latin typeface="Arial"/>
              </a:rPr>
              <a:t>Spenden &amp; Legate</a:t>
            </a:r>
          </a:p>
          <a:p>
            <a:pPr algn="ctr"/>
            <a:endParaRPr lang="de-CH" sz="1500" b="1" cap="all">
              <a:solidFill>
                <a:srgbClr val="001B69"/>
              </a:solidFill>
              <a:latin typeface="Arial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B793567C-07CF-3EB5-1B78-18872BBA31A1}"/>
              </a:ext>
            </a:extLst>
          </p:cNvPr>
          <p:cNvSpPr/>
          <p:nvPr/>
        </p:nvSpPr>
        <p:spPr>
          <a:xfrm>
            <a:off x="572890" y="3573016"/>
            <a:ext cx="1980000" cy="2703286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35000" rIns="135000" bIns="135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cap="all">
                <a:solidFill>
                  <a:schemeClr val="tx1"/>
                </a:solidFill>
                <a:latin typeface="Arial"/>
              </a:rPr>
              <a:t>P</a:t>
            </a:r>
            <a:r>
              <a:rPr lang="en-US" sz="2000" b="1">
                <a:solidFill>
                  <a:schemeClr val="tx1"/>
                </a:solidFill>
                <a:latin typeface="Arial"/>
              </a:rPr>
              <a:t>ublic</a:t>
            </a:r>
            <a:endParaRPr lang="en-US" sz="2000" b="1" cap="all">
              <a:solidFill>
                <a:schemeClr val="tx1"/>
              </a:solidFill>
              <a:latin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081064"/>
            <a:ext cx="11090274" cy="439724"/>
          </a:xfrm>
        </p:spPr>
        <p:txBody>
          <a:bodyPr/>
          <a:lstStyle/>
          <a:p>
            <a:r>
              <a:rPr lang="de-CH"/>
              <a:t>Fundraising – fit </a:t>
            </a:r>
            <a:r>
              <a:rPr lang="de-CH" err="1"/>
              <a:t>for</a:t>
            </a:r>
            <a:r>
              <a:rPr lang="de-CH"/>
              <a:t> </a:t>
            </a:r>
            <a:r>
              <a:rPr lang="de-CH" err="1"/>
              <a:t>the</a:t>
            </a:r>
            <a:r>
              <a:rPr lang="de-CH"/>
              <a:t> Future</a:t>
            </a:r>
            <a:br>
              <a:rPr lang="de-CH"/>
            </a:br>
            <a:r>
              <a:rPr lang="de-CH"/>
              <a:t>breite Abstützung auf fünf Säulen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21060"/>
            <a:ext cx="288553" cy="144016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499BAC9C-CEEE-54FD-B03D-DC2B38B254D9}"/>
              </a:ext>
            </a:extLst>
          </p:cNvPr>
          <p:cNvSpPr/>
          <p:nvPr/>
        </p:nvSpPr>
        <p:spPr>
          <a:xfrm>
            <a:off x="550863" y="2435879"/>
            <a:ext cx="11077116" cy="992380"/>
          </a:xfrm>
          <a:prstGeom prst="triangle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35000" rIns="135000" bIns="135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CH" sz="1500" b="1" cap="all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2" name="Grafik 21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D758686B-C2EC-9FE1-795D-1FF67CC9B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703" y="2600285"/>
            <a:ext cx="1951499" cy="78347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61053F1F-9706-70AD-C120-BE1DCA11DBE9}"/>
              </a:ext>
            </a:extLst>
          </p:cNvPr>
          <p:cNvSpPr txBox="1"/>
          <p:nvPr/>
        </p:nvSpPr>
        <p:spPr>
          <a:xfrm>
            <a:off x="9647978" y="3727984"/>
            <a:ext cx="1980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b="1"/>
              <a:t>Sport</a:t>
            </a:r>
            <a:r>
              <a:rPr lang="de-CH" sz="1800" b="1">
                <a:solidFill>
                  <a:schemeClr val="tx1"/>
                </a:solidFill>
              </a:rPr>
              <a:t>-Politik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1B597754-FF48-58CE-167D-BD6ACAA809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195754"/>
              </p:ext>
            </p:extLst>
          </p:nvPr>
        </p:nvGraphicFramePr>
        <p:xfrm>
          <a:off x="2735350" y="4077072"/>
          <a:ext cx="2133902" cy="22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80F76A8A-0012-C11E-FB2C-C334F67C6B8D}"/>
              </a:ext>
            </a:extLst>
          </p:cNvPr>
          <p:cNvSpPr txBox="1"/>
          <p:nvPr/>
        </p:nvSpPr>
        <p:spPr>
          <a:xfrm>
            <a:off x="3307282" y="4374361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Platin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7AD9E0F-1C8A-2E04-FAF8-A6B47A4F5FF5}"/>
              </a:ext>
            </a:extLst>
          </p:cNvPr>
          <p:cNvSpPr txBox="1"/>
          <p:nvPr/>
        </p:nvSpPr>
        <p:spPr>
          <a:xfrm>
            <a:off x="3320141" y="4613872"/>
            <a:ext cx="10194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Gold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F79D266-F54E-E06C-29F1-FF5E3589F602}"/>
              </a:ext>
            </a:extLst>
          </p:cNvPr>
          <p:cNvSpPr txBox="1"/>
          <p:nvPr/>
        </p:nvSpPr>
        <p:spPr>
          <a:xfrm>
            <a:off x="3307443" y="4955361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Silber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40F8C63-2E40-51A7-6DEA-08D04A59FFCB}"/>
              </a:ext>
            </a:extLst>
          </p:cNvPr>
          <p:cNvSpPr txBox="1"/>
          <p:nvPr/>
        </p:nvSpPr>
        <p:spPr>
          <a:xfrm>
            <a:off x="3306190" y="5400111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Bronze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BFB14B4-6439-62BA-DC31-5E2C08ECE32E}"/>
              </a:ext>
            </a:extLst>
          </p:cNvPr>
          <p:cNvSpPr txBox="1"/>
          <p:nvPr/>
        </p:nvSpPr>
        <p:spPr>
          <a:xfrm>
            <a:off x="3304838" y="5835251"/>
            <a:ext cx="1044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Sporthilfe Frankenpartner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BC4E38E-0DE0-80FA-621C-09894AF02CEC}"/>
              </a:ext>
            </a:extLst>
          </p:cNvPr>
          <p:cNvSpPr/>
          <p:nvPr/>
        </p:nvSpPr>
        <p:spPr>
          <a:xfrm rot="5400000">
            <a:off x="3818923" y="5650954"/>
            <a:ext cx="45719" cy="119606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  <p:graphicFrame>
        <p:nvGraphicFramePr>
          <p:cNvPr id="37" name="Diagramm 36">
            <a:extLst>
              <a:ext uri="{FF2B5EF4-FFF2-40B4-BE49-F238E27FC236}">
                <a16:creationId xmlns:a16="http://schemas.microsoft.com/office/drawing/2014/main" id="{62515AD5-2BD0-1407-AF11-F8ABEE1135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709364"/>
              </p:ext>
            </p:extLst>
          </p:nvPr>
        </p:nvGraphicFramePr>
        <p:xfrm>
          <a:off x="4995708" y="4077071"/>
          <a:ext cx="2133902" cy="22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Textfeld 38">
            <a:extLst>
              <a:ext uri="{FF2B5EF4-FFF2-40B4-BE49-F238E27FC236}">
                <a16:creationId xmlns:a16="http://schemas.microsoft.com/office/drawing/2014/main" id="{BC0E8F94-6146-7D0D-7455-3941D7779FC9}"/>
              </a:ext>
            </a:extLst>
          </p:cNvPr>
          <p:cNvSpPr txBox="1"/>
          <p:nvPr/>
        </p:nvSpPr>
        <p:spPr>
          <a:xfrm>
            <a:off x="5569184" y="4738316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Partner-Events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4CD728A-28A4-AD9A-B67B-37E5303ABAA7}"/>
              </a:ext>
            </a:extLst>
          </p:cNvPr>
          <p:cNvSpPr txBox="1"/>
          <p:nvPr/>
        </p:nvSpPr>
        <p:spPr>
          <a:xfrm>
            <a:off x="5559599" y="5681363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Sporthilfe Events</a:t>
            </a:r>
            <a:endParaRPr lang="de-DE" sz="1000">
              <a:solidFill>
                <a:schemeClr val="bg1"/>
              </a:solidFill>
            </a:endParaRPr>
          </a:p>
        </p:txBody>
      </p:sp>
      <p:graphicFrame>
        <p:nvGraphicFramePr>
          <p:cNvPr id="42" name="Diagramm 41">
            <a:extLst>
              <a:ext uri="{FF2B5EF4-FFF2-40B4-BE49-F238E27FC236}">
                <a16:creationId xmlns:a16="http://schemas.microsoft.com/office/drawing/2014/main" id="{6F274E9F-50A6-1E04-D825-0781821BA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853907"/>
              </p:ext>
            </p:extLst>
          </p:nvPr>
        </p:nvGraphicFramePr>
        <p:xfrm>
          <a:off x="7279681" y="4077070"/>
          <a:ext cx="2133902" cy="22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feld 42">
            <a:extLst>
              <a:ext uri="{FF2B5EF4-FFF2-40B4-BE49-F238E27FC236}">
                <a16:creationId xmlns:a16="http://schemas.microsoft.com/office/drawing/2014/main" id="{580CFF48-B1D3-0E23-F4DE-E8F15F983B78}"/>
              </a:ext>
            </a:extLst>
          </p:cNvPr>
          <p:cNvSpPr txBox="1"/>
          <p:nvPr/>
        </p:nvSpPr>
        <p:spPr>
          <a:xfrm>
            <a:off x="7824332" y="4741135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Legate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CFB5439-DDDD-0AA1-7EF2-24B198AB2412}"/>
              </a:ext>
            </a:extLst>
          </p:cNvPr>
          <p:cNvSpPr txBox="1"/>
          <p:nvPr/>
        </p:nvSpPr>
        <p:spPr>
          <a:xfrm>
            <a:off x="7845818" y="5681363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Stiftungen</a:t>
            </a:r>
            <a:endParaRPr lang="de-DE" sz="1000">
              <a:solidFill>
                <a:schemeClr val="bg1"/>
              </a:solidFill>
            </a:endParaRPr>
          </a:p>
        </p:txBody>
      </p:sp>
      <p:graphicFrame>
        <p:nvGraphicFramePr>
          <p:cNvPr id="45" name="Diagramm 44">
            <a:extLst>
              <a:ext uri="{FF2B5EF4-FFF2-40B4-BE49-F238E27FC236}">
                <a16:creationId xmlns:a16="http://schemas.microsoft.com/office/drawing/2014/main" id="{E7A66B07-A7D0-5E88-737D-B7801C122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327140"/>
              </p:ext>
            </p:extLst>
          </p:nvPr>
        </p:nvGraphicFramePr>
        <p:xfrm>
          <a:off x="473364" y="4077070"/>
          <a:ext cx="2133902" cy="22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6" name="Textfeld 45">
            <a:extLst>
              <a:ext uri="{FF2B5EF4-FFF2-40B4-BE49-F238E27FC236}">
                <a16:creationId xmlns:a16="http://schemas.microsoft.com/office/drawing/2014/main" id="{0707617E-916E-5C10-4989-CA2920293E37}"/>
              </a:ext>
            </a:extLst>
          </p:cNvPr>
          <p:cNvSpPr txBox="1"/>
          <p:nvPr/>
        </p:nvSpPr>
        <p:spPr>
          <a:xfrm>
            <a:off x="1050729" y="4414854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Circle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5513F12-122E-AB36-94A2-9C0C31AC84B4}"/>
              </a:ext>
            </a:extLst>
          </p:cNvPr>
          <p:cNvSpPr txBox="1"/>
          <p:nvPr/>
        </p:nvSpPr>
        <p:spPr>
          <a:xfrm>
            <a:off x="1047859" y="4805613"/>
            <a:ext cx="10446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Business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375435E-3A40-5BBC-8F57-3B94C8197082}"/>
              </a:ext>
            </a:extLst>
          </p:cNvPr>
          <p:cNvSpPr txBox="1"/>
          <p:nvPr/>
        </p:nvSpPr>
        <p:spPr>
          <a:xfrm>
            <a:off x="1041010" y="5568965"/>
            <a:ext cx="1044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Mitglieder &amp; Spender*innen</a:t>
            </a:r>
            <a:endParaRPr lang="de-DE" sz="1000">
              <a:solidFill>
                <a:schemeClr val="bg1"/>
              </a:solidFill>
            </a:endParaRPr>
          </a:p>
        </p:txBody>
      </p:sp>
      <p:graphicFrame>
        <p:nvGraphicFramePr>
          <p:cNvPr id="49" name="Diagramm 48">
            <a:extLst>
              <a:ext uri="{FF2B5EF4-FFF2-40B4-BE49-F238E27FC236}">
                <a16:creationId xmlns:a16="http://schemas.microsoft.com/office/drawing/2014/main" id="{6AECE842-EC6A-F3E6-15D9-9DB579A4E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6601460"/>
              </p:ext>
            </p:extLst>
          </p:nvPr>
        </p:nvGraphicFramePr>
        <p:xfrm>
          <a:off x="9556430" y="4079433"/>
          <a:ext cx="2133902" cy="227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0" name="Textfeld 49">
            <a:extLst>
              <a:ext uri="{FF2B5EF4-FFF2-40B4-BE49-F238E27FC236}">
                <a16:creationId xmlns:a16="http://schemas.microsoft.com/office/drawing/2014/main" id="{4272F1C4-95E3-E9AC-4437-B8D1ED3571F5}"/>
              </a:ext>
            </a:extLst>
          </p:cNvPr>
          <p:cNvSpPr txBox="1"/>
          <p:nvPr/>
        </p:nvSpPr>
        <p:spPr>
          <a:xfrm>
            <a:off x="10122879" y="4462099"/>
            <a:ext cx="10446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000">
                <a:solidFill>
                  <a:schemeClr val="bg1"/>
                </a:solidFill>
              </a:rPr>
              <a:t>Stiftung Sportförderung Schweiz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C1FB620-E5B5-9844-CD70-59984074A98C}"/>
              </a:ext>
            </a:extLst>
          </p:cNvPr>
          <p:cNvSpPr txBox="1"/>
          <p:nvPr/>
        </p:nvSpPr>
        <p:spPr>
          <a:xfrm>
            <a:off x="10129037" y="5081327"/>
            <a:ext cx="1044600" cy="433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1000">
                <a:solidFill>
                  <a:schemeClr val="bg1"/>
                </a:solidFill>
              </a:rPr>
              <a:t>Swisslos</a:t>
            </a:r>
            <a:br>
              <a:rPr lang="de-CH" sz="1000">
                <a:solidFill>
                  <a:schemeClr val="bg1"/>
                </a:solidFill>
              </a:rPr>
            </a:br>
            <a:r>
              <a:rPr lang="de-CH" sz="1000" err="1">
                <a:solidFill>
                  <a:schemeClr val="bg1"/>
                </a:solidFill>
              </a:rPr>
              <a:t>Loterie</a:t>
            </a:r>
            <a:r>
              <a:rPr lang="de-CH" sz="1000">
                <a:solidFill>
                  <a:schemeClr val="bg1"/>
                </a:solidFill>
              </a:rPr>
              <a:t> Romande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2CB7FE6F-3B0D-D593-E6FB-01B81138555A}"/>
              </a:ext>
            </a:extLst>
          </p:cNvPr>
          <p:cNvSpPr txBox="1"/>
          <p:nvPr/>
        </p:nvSpPr>
        <p:spPr>
          <a:xfrm>
            <a:off x="10124483" y="5806547"/>
            <a:ext cx="1044600" cy="202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CH" sz="1000">
                <a:solidFill>
                  <a:schemeClr val="bg1"/>
                </a:solidFill>
              </a:rPr>
              <a:t>Swiss Olympic</a:t>
            </a: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2C3AEF6-1A9B-4D5A-9881-C31CEE4AB1F9}"/>
              </a:ext>
            </a:extLst>
          </p:cNvPr>
          <p:cNvSpPr txBox="1"/>
          <p:nvPr/>
        </p:nvSpPr>
        <p:spPr>
          <a:xfrm>
            <a:off x="572890" y="3968645"/>
            <a:ext cx="198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000">
                <a:solidFill>
                  <a:schemeClr val="tx1"/>
                </a:solidFill>
              </a:rPr>
              <a:t>Spender</a:t>
            </a:r>
            <a:r>
              <a:rPr lang="de-CH" sz="1000"/>
              <a:t> &amp; </a:t>
            </a:r>
            <a:r>
              <a:rPr lang="de-CH" sz="1000" err="1"/>
              <a:t>Miglieder</a:t>
            </a:r>
            <a:br>
              <a:rPr lang="de-CH" sz="1000"/>
            </a:br>
            <a:r>
              <a:rPr lang="de-CH" sz="1000"/>
              <a:t>Sporthilfe </a:t>
            </a:r>
            <a:r>
              <a:rPr lang="de-CH" sz="1000">
                <a:solidFill>
                  <a:schemeClr val="tx1"/>
                </a:solidFill>
              </a:rPr>
              <a:t>Team Suisse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0144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D71CF054-C52F-0F08-1825-23DE8E4F1F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90E0E99-6C83-4A75-5A05-A91BCA9D5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Fundraising</a:t>
            </a:r>
            <a:br>
              <a:rPr lang="de-CH"/>
            </a:br>
            <a:r>
              <a:rPr lang="de-CH"/>
              <a:t>PUBLIC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CD1E5-1B62-31EC-CE1E-472E744C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CFE285-07B5-953D-B543-052294B6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0F33BD-594A-712E-527A-2A9051FF3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623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017FD-A1E9-0C4B-514B-49953B59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Alina Meier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B15DA8-BF33-CF08-72CA-60B02C9E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2285" y="1734912"/>
            <a:ext cx="7308852" cy="4321175"/>
          </a:xfrm>
        </p:spPr>
        <p:txBody>
          <a:bodyPr/>
          <a:lstStyle/>
          <a:p>
            <a:r>
              <a:rPr lang="de-DE" sz="1800" b="1">
                <a:latin typeface="Arial" panose="020B0604020202020204" pitchFamily="34" charset="0"/>
                <a:ea typeface="Times New Roman" panose="02020603050405020304" pitchFamily="18" charset="0"/>
              </a:rPr>
              <a:t>Langlauf</a:t>
            </a:r>
          </a:p>
          <a:p>
            <a:pPr lvl="0"/>
            <a:r>
              <a:rPr lang="de-DE" sz="1800"/>
              <a:t>Erfolge:</a:t>
            </a:r>
            <a:endParaRPr lang="de-DE" sz="2400"/>
          </a:p>
          <a:p>
            <a:pPr lvl="1"/>
            <a:r>
              <a:rPr lang="de-DE" sz="1800"/>
              <a:t>Olympische Spiele Peking 2022 </a:t>
            </a:r>
            <a:endParaRPr lang="de-DE" sz="2400"/>
          </a:p>
          <a:p>
            <a:pPr lvl="2"/>
            <a:r>
              <a:rPr lang="de-DE" sz="1800"/>
              <a:t>7. Platz Staffel</a:t>
            </a:r>
            <a:endParaRPr lang="de-DE" sz="2400"/>
          </a:p>
          <a:p>
            <a:pPr lvl="2"/>
            <a:r>
              <a:rPr lang="de-DE" sz="1800"/>
              <a:t>13. Platz Sprint Freistil</a:t>
            </a:r>
            <a:endParaRPr lang="de-DE" sz="2400"/>
          </a:p>
          <a:p>
            <a:pPr lvl="1"/>
            <a:r>
              <a:rPr lang="de-DE" sz="1800"/>
              <a:t>WM-Teilnahme (2021 / 2023 / 2025)</a:t>
            </a:r>
            <a:endParaRPr lang="de-DE" sz="2400"/>
          </a:p>
          <a:p>
            <a:pPr lvl="2"/>
            <a:r>
              <a:rPr lang="de-DE" sz="1800"/>
              <a:t>7. Rang WM Oberstdorf 2021 (Staffel)</a:t>
            </a:r>
            <a:endParaRPr lang="de-DE" sz="2400"/>
          </a:p>
          <a:p>
            <a:pPr lvl="2"/>
            <a:r>
              <a:rPr lang="de-DE" sz="1800"/>
              <a:t>10. Rang WM Planica 2023 (Staffel)</a:t>
            </a:r>
            <a:endParaRPr lang="de-DE" sz="2400"/>
          </a:p>
          <a:p>
            <a:pPr lvl="1"/>
            <a:r>
              <a:rPr lang="de-DE" sz="1800"/>
              <a:t>Div. Top-10-Platzierungen Weltcup (Sprint und Staffel)</a:t>
            </a:r>
            <a:endParaRPr lang="de-DE" sz="2400"/>
          </a:p>
          <a:p>
            <a:pPr lvl="0"/>
            <a:r>
              <a:rPr lang="de-DE" sz="1800"/>
              <a:t>Ziele:</a:t>
            </a:r>
            <a:endParaRPr lang="de-DE" sz="2400"/>
          </a:p>
          <a:p>
            <a:pPr lvl="1"/>
            <a:r>
              <a:rPr lang="de-DE" sz="1800"/>
              <a:t>Olympische Spiele Mailand Cortina 2026</a:t>
            </a:r>
            <a:endParaRPr lang="de-DE" sz="2400"/>
          </a:p>
          <a:p>
            <a:pPr lvl="1"/>
            <a:r>
              <a:rPr lang="de-DE" sz="1800"/>
              <a:t>WM Falun 2027</a:t>
            </a:r>
            <a:endParaRPr lang="de-DE" sz="2400"/>
          </a:p>
          <a:p>
            <a:pPr lvl="1"/>
            <a:r>
              <a:rPr lang="de-DE" sz="1800"/>
              <a:t>Gesamtweltcup Sprint Top 15</a:t>
            </a:r>
            <a:endParaRPr lang="de-DE" sz="2400"/>
          </a:p>
          <a:p>
            <a:pPr lvl="0"/>
            <a:r>
              <a:rPr lang="de-DE" sz="1800"/>
              <a:t>SSH Unterstützung: </a:t>
            </a:r>
            <a:r>
              <a:rPr lang="de-DE" sz="1800" b="1"/>
              <a:t>CHF 193‘500</a:t>
            </a:r>
            <a:endParaRPr lang="de-DE" sz="2400"/>
          </a:p>
          <a:p>
            <a:pPr lvl="1"/>
            <a:r>
              <a:rPr lang="de-DE" sz="1800"/>
              <a:t>Förderbeitrag seit 2017</a:t>
            </a:r>
            <a:endParaRPr lang="de-DE" sz="2400"/>
          </a:p>
          <a:p>
            <a:pPr lvl="1"/>
            <a:r>
              <a:rPr lang="de-DE" sz="1800"/>
              <a:t>Patenschaft 2013 - 2015</a:t>
            </a:r>
            <a:endParaRPr lang="de-DE" sz="240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457200" lvl="1" indent="0">
              <a:buNone/>
            </a:pPr>
            <a:endParaRPr lang="de-DE" sz="1800">
              <a:latin typeface="Arial" panose="020B0604020202020204" pitchFamily="34" charset="0"/>
            </a:endParaRPr>
          </a:p>
          <a:p>
            <a:endParaRPr lang="de-DE" sz="180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BAE742-CCF7-8BDD-1766-8F4A51FD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pic>
        <p:nvPicPr>
          <p:cNvPr id="7" name="Bildplatzhalter 6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AFB116B6-185E-727B-CDD3-C7C92D3D39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r="23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739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081064"/>
            <a:ext cx="11090274" cy="439724"/>
          </a:xfrm>
        </p:spPr>
        <p:txBody>
          <a:bodyPr/>
          <a:lstStyle/>
          <a:p>
            <a:r>
              <a:rPr lang="de-CH"/>
              <a:t>Unsere Sporthilfe Team Suisse Zielgruppen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21060"/>
            <a:ext cx="288553" cy="144016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20</a:t>
            </a:fld>
            <a:endParaRPr lang="de-CH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23A9FCD-94F6-4AE9-9E3A-B981FAA9D1A6}"/>
              </a:ext>
            </a:extLst>
          </p:cNvPr>
          <p:cNvCxnSpPr>
            <a:cxnSpLocks/>
          </p:cNvCxnSpPr>
          <p:nvPr/>
        </p:nvCxnSpPr>
        <p:spPr>
          <a:xfrm>
            <a:off x="550862" y="3936738"/>
            <a:ext cx="11092650" cy="0"/>
          </a:xfrm>
          <a:prstGeom prst="line">
            <a:avLst/>
          </a:prstGeom>
          <a:ln w="38100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ED9FDC1A-822A-B9D7-E387-352ECF977762}"/>
              </a:ext>
            </a:extLst>
          </p:cNvPr>
          <p:cNvCxnSpPr>
            <a:cxnSpLocks/>
          </p:cNvCxnSpPr>
          <p:nvPr/>
        </p:nvCxnSpPr>
        <p:spPr>
          <a:xfrm>
            <a:off x="550863" y="6255882"/>
            <a:ext cx="11092649" cy="0"/>
          </a:xfrm>
          <a:prstGeom prst="line">
            <a:avLst/>
          </a:prstGeom>
          <a:ln w="38100">
            <a:solidFill>
              <a:srgbClr val="F500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E78F446-1409-E095-A3E8-57FAA88FB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489" y="1952625"/>
            <a:ext cx="8797648" cy="809545"/>
          </a:xfrm>
        </p:spPr>
        <p:txBody>
          <a:bodyPr/>
          <a:lstStyle/>
          <a:p>
            <a:pPr marL="0" indent="0">
              <a:buNone/>
            </a:pPr>
            <a:r>
              <a:rPr lang="de-CH" sz="1200" b="0" i="0">
                <a:effectLst/>
                <a:latin typeface="+mj-lt"/>
              </a:rPr>
              <a:t>Der </a:t>
            </a:r>
            <a:r>
              <a:rPr lang="de-CH" sz="1200" b="1" i="0">
                <a:effectLst/>
                <a:latin typeface="+mj-lt"/>
              </a:rPr>
              <a:t>Sporthilfe Team Suisse CIRCLE </a:t>
            </a:r>
            <a:r>
              <a:rPr lang="de-CH" sz="1200" b="0" i="0">
                <a:effectLst/>
                <a:latin typeface="+mj-lt"/>
              </a:rPr>
              <a:t>wird im kleineren Rahmen geführt. Mitglieder geniessen ein exklusives Netzwerk und aussergewöhnliche Events.</a:t>
            </a:r>
          </a:p>
          <a:p>
            <a:pPr marL="0" indent="0">
              <a:buNone/>
            </a:pPr>
            <a:endParaRPr lang="de-CH" sz="1200">
              <a:latin typeface="+mj-lt"/>
            </a:endParaRPr>
          </a:p>
          <a:p>
            <a:pPr marL="0" indent="0">
              <a:buNone/>
            </a:pPr>
            <a:r>
              <a:rPr lang="de-CH" sz="1200" b="1">
                <a:latin typeface="+mj-lt"/>
              </a:rPr>
              <a:t>Mitgliedschaft ab CHF 15’000 bis CHF 100’000.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4B0EE0A-EFF3-5717-448E-63D81D0EE48D}"/>
              </a:ext>
            </a:extLst>
          </p:cNvPr>
          <p:cNvSpPr txBox="1"/>
          <p:nvPr/>
        </p:nvSpPr>
        <p:spPr>
          <a:xfrm>
            <a:off x="2843489" y="2983974"/>
            <a:ext cx="8797648" cy="7751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104000"/>
              </a:lnSpc>
              <a:spcBef>
                <a:spcPts val="0"/>
              </a:spcBef>
              <a:buSzPct val="95000"/>
              <a:buFontTx/>
              <a:buNone/>
              <a:defRPr sz="1400" b="0" i="0">
                <a:effectLst/>
                <a:latin typeface="+mj-lt"/>
              </a:defRPr>
            </a:lvl1pPr>
            <a:lvl2pPr marL="715963" indent="-358775">
              <a:lnSpc>
                <a:spcPct val="104000"/>
              </a:lnSpc>
              <a:spcBef>
                <a:spcPts val="0"/>
              </a:spcBef>
              <a:buFontTx/>
              <a:buBlip>
                <a:blip r:embed="rId3"/>
              </a:buBlip>
              <a:defRPr sz="2000"/>
            </a:lvl2pPr>
            <a:lvl3pPr marL="1077913" indent="-361950">
              <a:lnSpc>
                <a:spcPct val="104000"/>
              </a:lnSpc>
              <a:spcBef>
                <a:spcPts val="0"/>
              </a:spcBef>
              <a:buFontTx/>
              <a:buBlip>
                <a:blip r:embed="rId3"/>
              </a:buBlip>
              <a:defRPr sz="2000"/>
            </a:lvl3pPr>
            <a:lvl4pPr marL="1346200" indent="-268288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/>
            </a:lvl4pPr>
            <a:lvl5pPr marL="1614488" indent="-268288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  <a:defRPr sz="2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CH" sz="1200" b="1"/>
              <a:t>Unternehmer und Geschäftsführer von KMU </a:t>
            </a:r>
            <a:r>
              <a:rPr lang="de-CH" sz="1200"/>
              <a:t>profitieren als </a:t>
            </a:r>
            <a:r>
              <a:rPr lang="de-CH" sz="1200" b="1"/>
              <a:t>Sporthilfe Team Suisse BUSINESS </a:t>
            </a:r>
            <a:r>
              <a:rPr lang="de-CH" sz="1200"/>
              <a:t>Mitglied von attraktiven Vorteilen wie Tickets für den Super10Kampf und einem Get-together mit unserem grossen Sport- und Wirtschaftsnetzwerk.</a:t>
            </a:r>
          </a:p>
          <a:p>
            <a:endParaRPr lang="de-CH" sz="1200" b="1"/>
          </a:p>
          <a:p>
            <a:r>
              <a:rPr lang="de-CH" sz="1200" b="1"/>
              <a:t>Mitgliedschaft ab CHF 500 bis CHF 5’000.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06B3791-4D78-EF2B-F117-A5ECCBEEB992}"/>
              </a:ext>
            </a:extLst>
          </p:cNvPr>
          <p:cNvSpPr txBox="1"/>
          <p:nvPr/>
        </p:nvSpPr>
        <p:spPr>
          <a:xfrm>
            <a:off x="2843488" y="4371668"/>
            <a:ext cx="8797647" cy="15277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indent="0">
              <a:lnSpc>
                <a:spcPct val="104000"/>
              </a:lnSpc>
              <a:spcBef>
                <a:spcPts val="0"/>
              </a:spcBef>
              <a:buSzPct val="95000"/>
              <a:buFontTx/>
              <a:buNone/>
              <a:defRPr sz="1200" b="1" i="0">
                <a:effectLst/>
                <a:latin typeface="+mj-lt"/>
              </a:defRPr>
            </a:lvl1pPr>
            <a:lvl2pPr marL="715963" indent="-358775">
              <a:lnSpc>
                <a:spcPct val="104000"/>
              </a:lnSpc>
              <a:spcBef>
                <a:spcPts val="0"/>
              </a:spcBef>
              <a:buFontTx/>
              <a:buBlip>
                <a:blip r:embed="rId3"/>
              </a:buBlip>
              <a:defRPr sz="2000"/>
            </a:lvl2pPr>
            <a:lvl3pPr marL="1077913" indent="-361950">
              <a:lnSpc>
                <a:spcPct val="104000"/>
              </a:lnSpc>
              <a:spcBef>
                <a:spcPts val="0"/>
              </a:spcBef>
              <a:buFontTx/>
              <a:buBlip>
                <a:blip r:embed="rId3"/>
              </a:buBlip>
              <a:defRPr sz="2000"/>
            </a:lvl3pPr>
            <a:lvl4pPr marL="1346200" indent="-268288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/>
            </a:lvl4pPr>
            <a:lvl5pPr marL="1614488" indent="-268288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  <a:defRPr sz="2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CH"/>
              <a:t>Sporthilfe Team Suisse Spender*innen </a:t>
            </a:r>
            <a:r>
              <a:rPr lang="de-CH" b="0"/>
              <a:t>unterstützen unsere Athlet*innen auf ihrem Weg an die Spitze mit einem frei wählbaren Betrag und können von immer wieder neuen Specials profitieren (attraktive Partnerangebote und einzigartige Wettbewerbe).</a:t>
            </a:r>
          </a:p>
          <a:p>
            <a:endParaRPr lang="de-CH" b="0"/>
          </a:p>
          <a:p>
            <a:r>
              <a:rPr lang="de-CH"/>
              <a:t>Sporthilfe Team Suisse Mitglieder </a:t>
            </a:r>
            <a:r>
              <a:rPr lang="de-CH" b="0"/>
              <a:t>profitieren zusätzlich von Rabatten im Online-Shop und Vorteilen an Sportevents, wie z.B. von 20% Rabatt auf Sporthilfe Super10Kampf Tickets. </a:t>
            </a:r>
            <a:endParaRPr lang="de-CH" b="0">
              <a:cs typeface="Arial"/>
            </a:endParaRPr>
          </a:p>
          <a:p>
            <a:endParaRPr lang="de-CH" sz="1200" b="1"/>
          </a:p>
          <a:p>
            <a:r>
              <a:rPr lang="de-CH" sz="1200" b="1"/>
              <a:t>Spendenbeitrag frei wählbar.</a:t>
            </a:r>
            <a:br>
              <a:rPr lang="de-CH" sz="1200" b="1"/>
            </a:br>
            <a:r>
              <a:rPr lang="de-CH" sz="1200" b="1"/>
              <a:t>Mitgliedschaft ab </a:t>
            </a:r>
            <a:r>
              <a:rPr lang="de-CH"/>
              <a:t>CHF</a:t>
            </a:r>
            <a:r>
              <a:rPr lang="de-CH" sz="1200" b="1"/>
              <a:t> 50</a:t>
            </a:r>
            <a:r>
              <a:rPr lang="de-CH"/>
              <a:t> bis CHF 300</a:t>
            </a:r>
            <a:endParaRPr lang="de-CH" sz="1200" b="1">
              <a:cs typeface="Arial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CC4F959-0166-40B8-10CF-8B8C3B964E97}"/>
              </a:ext>
            </a:extLst>
          </p:cNvPr>
          <p:cNvSpPr/>
          <p:nvPr/>
        </p:nvSpPr>
        <p:spPr>
          <a:xfrm>
            <a:off x="550863" y="1952625"/>
            <a:ext cx="2138124" cy="87788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880A13B-8C97-894A-A0CB-9A173810AC5B}"/>
              </a:ext>
            </a:extLst>
          </p:cNvPr>
          <p:cNvSpPr/>
          <p:nvPr/>
        </p:nvSpPr>
        <p:spPr>
          <a:xfrm>
            <a:off x="550863" y="2866923"/>
            <a:ext cx="2138124" cy="108791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8A77887-0503-892D-5831-5E42F305756B}"/>
              </a:ext>
            </a:extLst>
          </p:cNvPr>
          <p:cNvSpPr/>
          <p:nvPr/>
        </p:nvSpPr>
        <p:spPr>
          <a:xfrm>
            <a:off x="550863" y="3991245"/>
            <a:ext cx="2138124" cy="2282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8FAF0A1-EC98-274C-0DF2-2AE2F8CE90EC}"/>
              </a:ext>
            </a:extLst>
          </p:cNvPr>
          <p:cNvSpPr txBox="1"/>
          <p:nvPr/>
        </p:nvSpPr>
        <p:spPr>
          <a:xfrm>
            <a:off x="550863" y="4569022"/>
            <a:ext cx="213812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000" b="1">
                <a:solidFill>
                  <a:schemeClr val="bg1"/>
                </a:solidFill>
              </a:rPr>
              <a:t>PUBLIC</a:t>
            </a:r>
            <a:br>
              <a:rPr lang="de-CH" sz="2000" b="1">
                <a:solidFill>
                  <a:schemeClr val="bg1"/>
                </a:solidFill>
              </a:rPr>
            </a:br>
            <a:endParaRPr lang="de-CH" sz="2000" b="1">
              <a:solidFill>
                <a:schemeClr val="bg1"/>
              </a:solidFill>
            </a:endParaRPr>
          </a:p>
          <a:p>
            <a:pPr algn="ctr"/>
            <a:r>
              <a:rPr lang="de-CH" sz="2000" b="1">
                <a:solidFill>
                  <a:schemeClr val="bg1"/>
                </a:solidFill>
              </a:rPr>
              <a:t>Spender*innen</a:t>
            </a:r>
            <a:br>
              <a:rPr lang="de-CH" sz="2000" b="1">
                <a:solidFill>
                  <a:schemeClr val="bg1"/>
                </a:solidFill>
              </a:rPr>
            </a:br>
            <a:r>
              <a:rPr lang="de-CH" sz="2000" b="1">
                <a:solidFill>
                  <a:schemeClr val="bg1"/>
                </a:solidFill>
              </a:rPr>
              <a:t>&amp; Mitglieder</a:t>
            </a:r>
            <a:endParaRPr lang="de-DE" sz="2000" b="1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01AF769-6603-A457-C479-6318B596B75F}"/>
              </a:ext>
            </a:extLst>
          </p:cNvPr>
          <p:cNvSpPr txBox="1"/>
          <p:nvPr/>
        </p:nvSpPr>
        <p:spPr>
          <a:xfrm>
            <a:off x="550862" y="3269670"/>
            <a:ext cx="213812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000" b="1">
                <a:solidFill>
                  <a:schemeClr val="bg1"/>
                </a:solidFill>
              </a:rPr>
              <a:t>BUSINESS</a:t>
            </a:r>
            <a:endParaRPr lang="de-DE" sz="2000" b="1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3DADB6-714A-4A3C-F88F-E985D62A7FB9}"/>
              </a:ext>
            </a:extLst>
          </p:cNvPr>
          <p:cNvSpPr txBox="1"/>
          <p:nvPr/>
        </p:nvSpPr>
        <p:spPr>
          <a:xfrm>
            <a:off x="550862" y="2251647"/>
            <a:ext cx="213812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000" b="1">
                <a:solidFill>
                  <a:schemeClr val="bg1"/>
                </a:solidFill>
              </a:rPr>
              <a:t>CIRCLE</a:t>
            </a:r>
            <a:endParaRPr lang="de-DE" sz="2000" b="1">
              <a:solidFill>
                <a:schemeClr val="bg1"/>
              </a:solidFill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BD98FF1D-F3B8-A20A-948D-FD3F37DF20A7}"/>
              </a:ext>
            </a:extLst>
          </p:cNvPr>
          <p:cNvCxnSpPr>
            <a:cxnSpLocks/>
          </p:cNvCxnSpPr>
          <p:nvPr/>
        </p:nvCxnSpPr>
        <p:spPr>
          <a:xfrm>
            <a:off x="548485" y="2810340"/>
            <a:ext cx="11092650" cy="0"/>
          </a:xfrm>
          <a:prstGeom prst="line">
            <a:avLst/>
          </a:prstGeom>
          <a:ln w="381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712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D71CF054-C52F-0F08-1825-23DE8E4F1F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90E0E99-6C83-4A75-5A05-A91BCA9D5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Fundraising CORPORATE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CD1E5-1B62-31EC-CE1E-472E744C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CFE285-07B5-953D-B543-052294B6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0F33BD-594A-712E-527A-2A9051FF3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871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4A3ADAAC-05DA-5EBA-CCD3-51BE69AFF3C9}"/>
              </a:ext>
            </a:extLst>
          </p:cNvPr>
          <p:cNvSpPr txBox="1"/>
          <p:nvPr/>
        </p:nvSpPr>
        <p:spPr>
          <a:xfrm>
            <a:off x="550863" y="387626"/>
            <a:ext cx="11180654" cy="7078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/>
              <a:t>Unsere Partner unterstützen die Athlet*innen als herausragende Förderer. Unsere Partnerstruktur garantiert massgeschneiderten Lösungen und eine breite Unterstützung.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EF0A0FE-C860-A8D0-154F-654BD8BB0522}"/>
              </a:ext>
            </a:extLst>
          </p:cNvPr>
          <p:cNvSpPr/>
          <p:nvPr/>
        </p:nvSpPr>
        <p:spPr>
          <a:xfrm>
            <a:off x="550863" y="5609542"/>
            <a:ext cx="3532429" cy="664258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4BCFCE-C21F-84D2-7EB5-CDE5A01B344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50863" y="6421060"/>
            <a:ext cx="7308851" cy="144016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396988-CF7A-4F58-6D74-B3233EF4BF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2584" y="6421060"/>
            <a:ext cx="288553" cy="144016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22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EB467E-02BA-A42F-38D3-B873F0B19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1374728"/>
            <a:ext cx="3529012" cy="4234814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5ADBE7F-BDFF-7258-7111-71B5660A5162}"/>
              </a:ext>
            </a:extLst>
          </p:cNvPr>
          <p:cNvCxnSpPr>
            <a:cxnSpLocks/>
          </p:cNvCxnSpPr>
          <p:nvPr/>
        </p:nvCxnSpPr>
        <p:spPr>
          <a:xfrm>
            <a:off x="547446" y="2041068"/>
            <a:ext cx="1108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97DAFC7-032B-8E68-7CD7-448C169A7AEC}"/>
              </a:ext>
            </a:extLst>
          </p:cNvPr>
          <p:cNvCxnSpPr>
            <a:cxnSpLocks/>
          </p:cNvCxnSpPr>
          <p:nvPr/>
        </p:nvCxnSpPr>
        <p:spPr>
          <a:xfrm>
            <a:off x="547446" y="3339492"/>
            <a:ext cx="1108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45D6385-E2BE-D848-0ABE-0A99F357102C}"/>
              </a:ext>
            </a:extLst>
          </p:cNvPr>
          <p:cNvCxnSpPr>
            <a:cxnSpLocks/>
          </p:cNvCxnSpPr>
          <p:nvPr/>
        </p:nvCxnSpPr>
        <p:spPr>
          <a:xfrm>
            <a:off x="547446" y="4511947"/>
            <a:ext cx="1108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15B0FD5-49E7-DC1E-5BE3-7FF495AFF6BD}"/>
              </a:ext>
            </a:extLst>
          </p:cNvPr>
          <p:cNvSpPr txBox="1">
            <a:spLocks/>
          </p:cNvSpPr>
          <p:nvPr/>
        </p:nvSpPr>
        <p:spPr>
          <a:xfrm>
            <a:off x="4345783" y="2052226"/>
            <a:ext cx="7295354" cy="1171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SzPct val="95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8775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36195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6200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4488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CH" b="1">
                <a:ea typeface="Helvetica Neue" panose="02000503000000020004" pitchFamily="2" charset="0"/>
                <a:cs typeface="Arial" panose="020B0604020202020204" pitchFamily="34" charset="0"/>
              </a:rPr>
              <a:t>Platin-Partner</a:t>
            </a:r>
          </a:p>
          <a:p>
            <a:pPr marL="179388" lvl="1" indent="-179388"/>
            <a:r>
              <a:rPr lang="de-CH" sz="1200"/>
              <a:t>Ab CHF 450’000</a:t>
            </a:r>
          </a:p>
          <a:p>
            <a:pPr marL="179388" lvl="1" indent="-179388"/>
            <a:r>
              <a:rPr lang="de-CH" sz="1200"/>
              <a:t>Max. 4 Partner, Branchenexklusivität</a:t>
            </a:r>
          </a:p>
          <a:p>
            <a:pPr marL="179388" lvl="1" indent="-179388"/>
            <a:r>
              <a:rPr lang="de-CH" sz="1200"/>
              <a:t>Eigenes Team am Sporthilfe Super10Kampf</a:t>
            </a:r>
          </a:p>
          <a:p>
            <a:pPr marL="179388" lvl="1" indent="-179388"/>
            <a:r>
              <a:rPr lang="de-CH" sz="1200"/>
              <a:t>Eigenes Athleten-Team</a:t>
            </a:r>
          </a:p>
          <a:p>
            <a:pPr marL="0" indent="0">
              <a:buFontTx/>
              <a:buNone/>
            </a:pPr>
            <a:endParaRPr lang="de-CH" b="1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179388" lvl="1" indent="-179388"/>
            <a:r>
              <a:rPr lang="de-CH" sz="1200"/>
              <a:t>Ab CHF 150’000</a:t>
            </a:r>
          </a:p>
          <a:p>
            <a:pPr marL="179388" lvl="1" indent="-179388"/>
            <a:r>
              <a:rPr lang="de-CH" sz="1200"/>
              <a:t>Max. 12 Partner, Branchenexklusivität</a:t>
            </a:r>
          </a:p>
          <a:p>
            <a:pPr marL="179388" lvl="1" indent="-179388"/>
            <a:r>
              <a:rPr lang="de-CH" sz="1200"/>
              <a:t>Eigenes Athleten-Team</a:t>
            </a:r>
          </a:p>
          <a:p>
            <a:pPr marL="0" indent="0">
              <a:buNone/>
            </a:pPr>
            <a:endParaRPr lang="de-CH" sz="120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D2BD762-66EF-E0D6-DE4D-A130129AA516}"/>
              </a:ext>
            </a:extLst>
          </p:cNvPr>
          <p:cNvSpPr txBox="1">
            <a:spLocks/>
          </p:cNvSpPr>
          <p:nvPr/>
        </p:nvSpPr>
        <p:spPr>
          <a:xfrm>
            <a:off x="4345783" y="3347371"/>
            <a:ext cx="7295355" cy="1171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SzPct val="95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8775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36195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6200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4488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CH" b="1">
                <a:ea typeface="Helvetica Neue" panose="02000503000000020004" pitchFamily="2" charset="0"/>
                <a:cs typeface="Arial" panose="020B0604020202020204" pitchFamily="34" charset="0"/>
              </a:rPr>
              <a:t>Gold-Partner</a:t>
            </a:r>
            <a:endParaRPr lang="de-CH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B0D93067-263B-78F0-CD1A-005E301135CD}"/>
              </a:ext>
            </a:extLst>
          </p:cNvPr>
          <p:cNvSpPr txBox="1">
            <a:spLocks/>
          </p:cNvSpPr>
          <p:nvPr/>
        </p:nvSpPr>
        <p:spPr>
          <a:xfrm>
            <a:off x="4345783" y="4516845"/>
            <a:ext cx="7150817" cy="1171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SzPct val="95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8775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36195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6200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4488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CH" b="1">
                <a:ea typeface="Helvetica Neue" panose="02000503000000020004" pitchFamily="2" charset="0"/>
                <a:cs typeface="Arial" panose="020B0604020202020204" pitchFamily="34" charset="0"/>
              </a:rPr>
              <a:t>Silber-Partner</a:t>
            </a:r>
          </a:p>
          <a:p>
            <a:pPr marL="179388" lvl="1" indent="-179388"/>
            <a:r>
              <a:rPr lang="de-CH" sz="1200"/>
              <a:t>Ab CHF 50’000</a:t>
            </a:r>
          </a:p>
          <a:p>
            <a:pPr marL="179388" lvl="1" indent="-179388"/>
            <a:r>
              <a:rPr lang="de-CH" sz="1200"/>
              <a:t>Marketing - &amp; Multiplikationsmassnahmen</a:t>
            </a:r>
          </a:p>
          <a:p>
            <a:pPr marL="0" indent="0">
              <a:buFontTx/>
              <a:buNone/>
            </a:pPr>
            <a:endParaRPr lang="de-CH" b="1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de-DE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B222703-3B2D-1D7D-68CB-3D2AA1EB94D7}"/>
              </a:ext>
            </a:extLst>
          </p:cNvPr>
          <p:cNvCxnSpPr>
            <a:cxnSpLocks/>
          </p:cNvCxnSpPr>
          <p:nvPr/>
        </p:nvCxnSpPr>
        <p:spPr>
          <a:xfrm>
            <a:off x="556290" y="5611155"/>
            <a:ext cx="1110374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A225DBD7-6079-A9E0-AF77-66772A0B7A6F}"/>
              </a:ext>
            </a:extLst>
          </p:cNvPr>
          <p:cNvSpPr txBox="1">
            <a:spLocks/>
          </p:cNvSpPr>
          <p:nvPr/>
        </p:nvSpPr>
        <p:spPr>
          <a:xfrm>
            <a:off x="4354329" y="5617112"/>
            <a:ext cx="6998255" cy="1171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SzPct val="95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8775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36195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6200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4488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CH" b="1">
                <a:ea typeface="Helvetica Neue" panose="02000503000000020004" pitchFamily="2" charset="0"/>
                <a:cs typeface="Arial" panose="020B0604020202020204" pitchFamily="34" charset="0"/>
              </a:rPr>
              <a:t>Bronze-Partner</a:t>
            </a:r>
          </a:p>
          <a:p>
            <a:pPr marL="179388" lvl="1" indent="-179388"/>
            <a:r>
              <a:rPr lang="de-CH" sz="1200"/>
              <a:t>Ab CHF 5’000</a:t>
            </a:r>
          </a:p>
          <a:p>
            <a:pPr marL="179388" lvl="1" indent="-179388"/>
            <a:r>
              <a:rPr lang="de-CH" sz="1200"/>
              <a:t>KMU</a:t>
            </a:r>
          </a:p>
          <a:p>
            <a:pPr marL="0" indent="0">
              <a:buFontTx/>
              <a:buNone/>
            </a:pPr>
            <a:endParaRPr lang="de-CH" b="1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4E47AB-BDE9-DB66-454A-C30227913B29}"/>
              </a:ext>
            </a:extLst>
          </p:cNvPr>
          <p:cNvSpPr txBox="1">
            <a:spLocks/>
          </p:cNvSpPr>
          <p:nvPr/>
        </p:nvSpPr>
        <p:spPr>
          <a:xfrm>
            <a:off x="4349231" y="1369462"/>
            <a:ext cx="7295354" cy="4650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SzPct val="95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8775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36195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6200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4488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CH" b="1">
                <a:ea typeface="Helvetica Neue" panose="02000503000000020004" pitchFamily="2" charset="0"/>
                <a:cs typeface="Arial" panose="020B0604020202020204" pitchFamily="34" charset="0"/>
              </a:rPr>
              <a:t>Main-National-Partner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1B7C15-3A93-B257-79E6-99C22107A606}"/>
              </a:ext>
            </a:extLst>
          </p:cNvPr>
          <p:cNvSpPr txBox="1"/>
          <p:nvPr/>
        </p:nvSpPr>
        <p:spPr>
          <a:xfrm>
            <a:off x="549558" y="5625819"/>
            <a:ext cx="3782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800">
                <a:latin typeface="+mj-lt"/>
              </a:rPr>
              <a:t>Keystone-SDA, I </a:t>
            </a:r>
            <a:r>
              <a:rPr lang="de-CH" sz="800" err="1">
                <a:latin typeface="+mj-lt"/>
              </a:rPr>
              <a:t>believe</a:t>
            </a:r>
            <a:r>
              <a:rPr lang="de-CH" sz="800">
                <a:latin typeface="+mj-lt"/>
              </a:rPr>
              <a:t> in </a:t>
            </a:r>
            <a:r>
              <a:rPr lang="de-CH" sz="800" err="1">
                <a:latin typeface="+mj-lt"/>
              </a:rPr>
              <a:t>you</a:t>
            </a:r>
            <a:r>
              <a:rPr lang="de-CH" sz="800">
                <a:latin typeface="+mj-lt"/>
              </a:rPr>
              <a:t>, </a:t>
            </a:r>
            <a:r>
              <a:rPr lang="de-CH" sz="800" err="1">
                <a:latin typeface="+mj-lt"/>
              </a:rPr>
              <a:t>Kustom</a:t>
            </a:r>
            <a:r>
              <a:rPr lang="de-CH" sz="800">
                <a:latin typeface="+mj-lt"/>
              </a:rPr>
              <a:t>, </a:t>
            </a:r>
            <a:r>
              <a:rPr lang="de-CH" sz="800" err="1">
                <a:latin typeface="+mj-lt"/>
              </a:rPr>
              <a:t>Payrexx</a:t>
            </a:r>
            <a:r>
              <a:rPr lang="de-CH" sz="800">
                <a:latin typeface="+mj-lt"/>
              </a:rPr>
              <a:t>, Syntax Übersetzungen, act.3, Datasport, Jeans.ch, Property </a:t>
            </a:r>
            <a:r>
              <a:rPr lang="de-CH" sz="800" err="1">
                <a:latin typeface="+mj-lt"/>
              </a:rPr>
              <a:t>One</a:t>
            </a:r>
            <a:r>
              <a:rPr lang="de-CH" sz="800">
                <a:latin typeface="+mj-lt"/>
              </a:rPr>
              <a:t>, Curling Bern, ACE2ACE, Aroma, </a:t>
            </a:r>
            <a:r>
              <a:rPr lang="de-CH" sz="800" err="1">
                <a:latin typeface="+mj-lt"/>
              </a:rPr>
              <a:t>Suteria</a:t>
            </a:r>
            <a:r>
              <a:rPr lang="de-CH" sz="800">
                <a:latin typeface="+mj-lt"/>
              </a:rPr>
              <a:t>, </a:t>
            </a:r>
            <a:r>
              <a:rPr lang="de-CH" sz="800" err="1">
                <a:latin typeface="+mj-lt"/>
              </a:rPr>
              <a:t>Loyalty</a:t>
            </a:r>
            <a:r>
              <a:rPr lang="de-CH" sz="800">
                <a:latin typeface="+mj-lt"/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519280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D71CF054-C52F-0F08-1825-23DE8E4F1F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90E0E99-6C83-4A75-5A05-A91BCA9D5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Fundraising</a:t>
            </a:r>
            <a:br>
              <a:rPr lang="de-CH"/>
            </a:br>
            <a:r>
              <a:rPr lang="de-CH"/>
              <a:t>Events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CD1E5-1B62-31EC-CE1E-472E744C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CFE285-07B5-953D-B543-052294B6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0F33BD-594A-712E-527A-2A9051FF3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4295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12D5B-4CE4-5AD4-9710-FE53296C8F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387626"/>
            <a:ext cx="7308850" cy="59310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CH" sz="2000">
                <a:cs typeface="Arial" panose="020B0604020202020204" pitchFamily="34" charset="0"/>
              </a:rPr>
              <a:t>Die Sporthilfe Events</a:t>
            </a:r>
            <a:endParaRPr lang="de-DE" sz="2000">
              <a:cs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BCA93E-BCC7-AE04-324B-21623D7FFC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2584" y="6421060"/>
            <a:ext cx="288553" cy="144016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24</a:t>
            </a:fld>
            <a:endParaRPr lang="de-CH"/>
          </a:p>
        </p:txBody>
      </p:sp>
      <p:pic>
        <p:nvPicPr>
          <p:cNvPr id="7" name="Grafik 6" descr="Ein Bild, das Konzert, Zuschauer, Arena, Fan enthält.&#10;&#10;Automatisch generierte Beschreibung">
            <a:extLst>
              <a:ext uri="{FF2B5EF4-FFF2-40B4-BE49-F238E27FC236}">
                <a16:creationId xmlns:a16="http://schemas.microsoft.com/office/drawing/2014/main" id="{A094C9B2-D046-E9AB-9E75-769525A05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010" y="3646487"/>
            <a:ext cx="5532990" cy="2627313"/>
          </a:xfrm>
          <a:prstGeom prst="rect">
            <a:avLst/>
          </a:prstGeom>
        </p:spPr>
      </p:pic>
      <p:pic>
        <p:nvPicPr>
          <p:cNvPr id="22" name="Grafik 21" descr="Ein Bild, das Szene, Zuschauer, Konzert, Veranstaltung enthält.&#10;&#10;Automatisch generierte Beschreibung">
            <a:extLst>
              <a:ext uri="{FF2B5EF4-FFF2-40B4-BE49-F238E27FC236}">
                <a16:creationId xmlns:a16="http://schemas.microsoft.com/office/drawing/2014/main" id="{5FC715EE-394E-172C-1093-D2A16FEF18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46487"/>
            <a:ext cx="5557282" cy="2627313"/>
          </a:xfrm>
          <a:prstGeom prst="rect">
            <a:avLst/>
          </a:prstGeom>
        </p:spPr>
      </p:pic>
      <p:pic>
        <p:nvPicPr>
          <p:cNvPr id="30" name="Grafik 29" descr="Ein Bild, das Im Haus, Stuhl, Mobiliar, Tisch enthält.&#10;&#10;Automatisch generierte Beschreibung">
            <a:extLst>
              <a:ext uri="{FF2B5EF4-FFF2-40B4-BE49-F238E27FC236}">
                <a16:creationId xmlns:a16="http://schemas.microsoft.com/office/drawing/2014/main" id="{1D988F92-E78C-394D-3681-F2D691B2E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1089025"/>
            <a:ext cx="5545137" cy="2627313"/>
          </a:xfrm>
          <a:prstGeom prst="rect">
            <a:avLst/>
          </a:prstGeom>
        </p:spPr>
      </p:pic>
      <p:pic>
        <p:nvPicPr>
          <p:cNvPr id="37" name="Grafik 36" descr="Ein Bild, das Im Haus, Veranstaltungshalle, Stuhl, Tisch enthält.&#10;&#10;Automatisch generierte Beschreibung">
            <a:extLst>
              <a:ext uri="{FF2B5EF4-FFF2-40B4-BE49-F238E27FC236}">
                <a16:creationId xmlns:a16="http://schemas.microsoft.com/office/drawing/2014/main" id="{4904D03A-BA20-6D24-FE85-809DB229BE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096000" y="1089025"/>
            <a:ext cx="5557282" cy="262731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0E2F5F2-C0BE-129D-DD76-10FA952A00F7}"/>
              </a:ext>
            </a:extLst>
          </p:cNvPr>
          <p:cNvSpPr/>
          <p:nvPr/>
        </p:nvSpPr>
        <p:spPr>
          <a:xfrm>
            <a:off x="6068765" y="899886"/>
            <a:ext cx="58057" cy="5521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D3EAFB4-1034-82F7-48D8-36CA2CCDE790}"/>
              </a:ext>
            </a:extLst>
          </p:cNvPr>
          <p:cNvSpPr/>
          <p:nvPr/>
        </p:nvSpPr>
        <p:spPr>
          <a:xfrm rot="16200000">
            <a:off x="6068794" y="-1882730"/>
            <a:ext cx="58057" cy="111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7F3E82D-42D9-7601-1199-386E2FA6C1CF}"/>
              </a:ext>
            </a:extLst>
          </p:cNvPr>
          <p:cNvSpPr txBox="1">
            <a:spLocks/>
          </p:cNvSpPr>
          <p:nvPr/>
        </p:nvSpPr>
        <p:spPr>
          <a:xfrm>
            <a:off x="6154057" y="1127988"/>
            <a:ext cx="7308850" cy="593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>
                <a:cs typeface="Arial" panose="020B0604020202020204" pitchFamily="34" charset="0"/>
              </a:rPr>
              <a:t>Nachwuchspreis</a:t>
            </a:r>
            <a:endParaRPr lang="de-DE" sz="2000"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9E8DD15-6B42-2FED-3349-59292C436005}"/>
              </a:ext>
            </a:extLst>
          </p:cNvPr>
          <p:cNvSpPr txBox="1">
            <a:spLocks/>
          </p:cNvSpPr>
          <p:nvPr/>
        </p:nvSpPr>
        <p:spPr>
          <a:xfrm>
            <a:off x="563010" y="1127988"/>
            <a:ext cx="7308850" cy="593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>
                <a:cs typeface="Arial" panose="020B0604020202020204" pitchFamily="34" charset="0"/>
              </a:rPr>
              <a:t>Soirée Romande</a:t>
            </a:r>
            <a:endParaRPr lang="de-DE" sz="2000"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9274619-DD91-B112-DB4B-823DF9AA456C}"/>
              </a:ext>
            </a:extLst>
          </p:cNvPr>
          <p:cNvSpPr txBox="1">
            <a:spLocks/>
          </p:cNvSpPr>
          <p:nvPr/>
        </p:nvSpPr>
        <p:spPr>
          <a:xfrm>
            <a:off x="563010" y="3809260"/>
            <a:ext cx="7308850" cy="593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>
                <a:cs typeface="Arial" panose="020B0604020202020204" pitchFamily="34" charset="0"/>
              </a:rPr>
              <a:t>Super10Kampf</a:t>
            </a:r>
            <a:endParaRPr lang="de-DE" sz="2000"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29B0F4C-6689-1000-68D3-22B1C56785F8}"/>
              </a:ext>
            </a:extLst>
          </p:cNvPr>
          <p:cNvSpPr txBox="1">
            <a:spLocks/>
          </p:cNvSpPr>
          <p:nvPr/>
        </p:nvSpPr>
        <p:spPr>
          <a:xfrm>
            <a:off x="6154057" y="3814276"/>
            <a:ext cx="7308850" cy="593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>
                <a:cs typeface="Arial" panose="020B0604020202020204" pitchFamily="34" charset="0"/>
              </a:rPr>
              <a:t>Sporthilfe GALA</a:t>
            </a:r>
            <a:endParaRPr lang="de-DE" sz="2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3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D71CF054-C52F-0F08-1825-23DE8E4F1F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90E0E99-6C83-4A75-5A05-A91BCA9D5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Fundraising</a:t>
            </a:r>
            <a:br>
              <a:rPr lang="de-CH"/>
            </a:br>
            <a:r>
              <a:rPr lang="de-CH"/>
              <a:t>Individual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CD1E5-1B62-31EC-CE1E-472E744C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CFE285-07B5-953D-B543-052294B6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0F33BD-594A-712E-527A-2A9051FF3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9529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ABC71B0-EA67-6012-CC97-7B792FE9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081064"/>
            <a:ext cx="11090274" cy="439724"/>
          </a:xfrm>
        </p:spPr>
        <p:txBody>
          <a:bodyPr anchor="t">
            <a:normAutofit/>
          </a:bodyPr>
          <a:lstStyle/>
          <a:p>
            <a:r>
              <a:rPr lang="de-CH" sz="3400"/>
              <a:t>Wie kann ich unterstützen?</a:t>
            </a:r>
            <a:endParaRPr lang="de-DE" sz="340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E59AB8-DA30-0D0C-5753-88E308B77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52625"/>
            <a:ext cx="5418000" cy="43211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Freie Spende</a:t>
            </a:r>
          </a:p>
          <a:p>
            <a:pPr>
              <a:spcAft>
                <a:spcPts val="600"/>
              </a:spcAft>
            </a:pPr>
            <a:r>
              <a:rPr lang="de-CH"/>
              <a:t>Zweckgebundene Spende</a:t>
            </a:r>
          </a:p>
          <a:p>
            <a:pPr>
              <a:spcAft>
                <a:spcPts val="600"/>
              </a:spcAft>
            </a:pPr>
            <a:r>
              <a:rPr lang="de-CH"/>
              <a:t>Legate</a:t>
            </a:r>
            <a:endParaRPr lang="de-DE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7FC463B-F2CB-C060-F6FF-6B48BF3C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421060"/>
            <a:ext cx="7308851" cy="1440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9221BF-2827-8158-4245-4F19AFC0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21060"/>
            <a:ext cx="288553" cy="14401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de-CH"/>
          </a:p>
        </p:txBody>
      </p:sp>
      <p:pic>
        <p:nvPicPr>
          <p:cNvPr id="9" name="Bildplatzhalter 8" descr="Ein Bild, das Muster, Grafiken, Kreis, Pixel enthält.&#10;&#10;KI-generierte Inhalte können fehlerhaft sein.">
            <a:extLst>
              <a:ext uri="{FF2B5EF4-FFF2-40B4-BE49-F238E27FC236}">
                <a16:creationId xmlns:a16="http://schemas.microsoft.com/office/drawing/2014/main" id="{2721547E-6E6E-9A06-3A09-2B3AD1949D9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52" y="1952625"/>
            <a:ext cx="4310371" cy="4321175"/>
          </a:xfrm>
          <a:noFill/>
        </p:spPr>
      </p:pic>
      <p:sp>
        <p:nvSpPr>
          <p:cNvPr id="3" name="Titel 5">
            <a:extLst>
              <a:ext uri="{FF2B5EF4-FFF2-40B4-BE49-F238E27FC236}">
                <a16:creationId xmlns:a16="http://schemas.microsoft.com/office/drawing/2014/main" id="{5EF21EE4-7CBE-F097-4E96-A458793E2ED8}"/>
              </a:ext>
            </a:extLst>
          </p:cNvPr>
          <p:cNvSpPr txBox="1">
            <a:spLocks/>
          </p:cNvSpPr>
          <p:nvPr/>
        </p:nvSpPr>
        <p:spPr>
          <a:xfrm>
            <a:off x="7454968" y="1585503"/>
            <a:ext cx="2954337" cy="4397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400"/>
              <a:t>TWINT CODE</a:t>
            </a:r>
            <a:endParaRPr lang="de-DE" sz="3400"/>
          </a:p>
        </p:txBody>
      </p:sp>
    </p:spTree>
    <p:extLst>
      <p:ext uri="{BB962C8B-B14F-4D97-AF65-F5344CB8AC3E}">
        <p14:creationId xmlns:p14="http://schemas.microsoft.com/office/powerpoint/2010/main" val="2092804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platzhalter 20" descr="Ein Bild, das Menschliches Gesicht, Person, Tanz, Kleidung enthält.&#10;&#10;Automatisch generierte Beschreibung">
            <a:extLst>
              <a:ext uri="{FF2B5EF4-FFF2-40B4-BE49-F238E27FC236}">
                <a16:creationId xmlns:a16="http://schemas.microsoft.com/office/drawing/2014/main" id="{84D8A321-8FE6-3FDD-94D8-CB696A4BC2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C250776-4261-0A14-8C33-B8C64032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67DB41-EC49-D412-3A50-9B732375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24BB3E-9E0E-0CC8-881D-0D381FC6CB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CH"/>
              <a:t>«Ich konnte mich schon in jungen Jahren dank der tollen Unterstützung der Schweizer Sporthilfe zu 100% auf meine Ziele fokussieren.»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D8500F-70A0-BC92-7B58-5EBFCBACB5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CH"/>
              <a:t>Nicola Spirig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8A885D7-7AA2-BD2C-4ACA-C087F36033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8702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324FCD38-B6F2-63AD-06AE-4E293C872BD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>
            <a:fillRect/>
          </a:stretch>
        </p:blipFill>
        <p:spPr/>
      </p:pic>
      <p:pic>
        <p:nvPicPr>
          <p:cNvPr id="49" name="Bildplatzhalter 48">
            <a:extLst>
              <a:ext uri="{FF2B5EF4-FFF2-40B4-BE49-F238E27FC236}">
                <a16:creationId xmlns:a16="http://schemas.microsoft.com/office/drawing/2014/main" id="{1A42CCDE-C14B-5384-10A0-6FBC703D6F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r="2801"/>
          <a:stretch>
            <a:fillRect/>
          </a:stretch>
        </p:blipFill>
        <p:spPr/>
      </p:pic>
      <p:pic>
        <p:nvPicPr>
          <p:cNvPr id="7" name="Bildplatzhalter 6" descr="Ein Bild, das Sport, Person, Skifahren, draußen enthält.&#10;&#10;KI-generierte Inhalte können fehlerhaft sein.">
            <a:extLst>
              <a:ext uri="{FF2B5EF4-FFF2-40B4-BE49-F238E27FC236}">
                <a16:creationId xmlns:a16="http://schemas.microsoft.com/office/drawing/2014/main" id="{E576A209-3C9D-45B3-2C1D-6702E00C636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r="2805"/>
          <a:stretch>
            <a:fillRect/>
          </a:stretch>
        </p:blipFill>
        <p:spPr/>
      </p:pic>
      <p:pic>
        <p:nvPicPr>
          <p:cNvPr id="52" name="Bildplatzhalter 51" descr="Ein Bild, das Person, Kleidung, Menschliches Gesicht, Sporttrikot enthält.&#10;&#10;KI-generierte Inhalte können fehlerhaft sein.">
            <a:extLst>
              <a:ext uri="{FF2B5EF4-FFF2-40B4-BE49-F238E27FC236}">
                <a16:creationId xmlns:a16="http://schemas.microsoft.com/office/drawing/2014/main" id="{56BAA024-59C0-3284-A408-5DCDEB8C1FD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8"/>
          <a:stretch>
            <a:fillRect/>
          </a:stretch>
        </p:blipFill>
        <p:spPr>
          <a:xfrm>
            <a:off x="7334323" y="0"/>
            <a:ext cx="2448000" cy="1728000"/>
          </a:xfrm>
        </p:spPr>
      </p:pic>
      <p:pic>
        <p:nvPicPr>
          <p:cNvPr id="11" name="Bildplatzhalter 10" descr="Ein Bild, das draußen, Skifahren, Sport, Person enthält.&#10;&#10;KI-generierte Inhalte können fehlerhaft sein.">
            <a:extLst>
              <a:ext uri="{FF2B5EF4-FFF2-40B4-BE49-F238E27FC236}">
                <a16:creationId xmlns:a16="http://schemas.microsoft.com/office/drawing/2014/main" id="{5A8DFD32-9BBD-3432-0E20-85A157E1254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2808"/>
          <a:stretch>
            <a:fillRect/>
          </a:stretch>
        </p:blipFill>
        <p:spPr/>
      </p:pic>
      <p:pic>
        <p:nvPicPr>
          <p:cNvPr id="54" name="Bildplatzhalter 53">
            <a:extLst>
              <a:ext uri="{FF2B5EF4-FFF2-40B4-BE49-F238E27FC236}">
                <a16:creationId xmlns:a16="http://schemas.microsoft.com/office/drawing/2014/main" id="{15819AC6-943A-254C-1263-8489A8BDF47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2761"/>
          <a:stretch>
            <a:fillRect/>
          </a:stretch>
        </p:blipFill>
        <p:spPr/>
      </p:pic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F30C9A98-7E93-DB07-66D7-637B5C5A443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2757"/>
          <a:stretch>
            <a:fillRect/>
          </a:stretch>
        </p:blipFill>
        <p:spPr/>
      </p:pic>
      <p:pic>
        <p:nvPicPr>
          <p:cNvPr id="57" name="Bildplatzhalter 56" descr="Ein Bild, das Skifahren, draußen, Person, Sport enthält.&#10;&#10;KI-generierte Inhalte können fehlerhaft sein.">
            <a:extLst>
              <a:ext uri="{FF2B5EF4-FFF2-40B4-BE49-F238E27FC236}">
                <a16:creationId xmlns:a16="http://schemas.microsoft.com/office/drawing/2014/main" id="{49829BB9-44AB-EFFB-E6E7-9F99E32DCAC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2757"/>
          <a:stretch>
            <a:fillRect/>
          </a:stretch>
        </p:blipFill>
        <p:spPr/>
      </p:pic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AE1304C6-E87E-9270-92D8-321415ECB24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r="10041"/>
          <a:stretch>
            <a:fillRect/>
          </a:stretch>
        </p:blipFill>
        <p:spPr/>
      </p:pic>
      <p:pic>
        <p:nvPicPr>
          <p:cNvPr id="59" name="Bildplatzhalter 58" descr="Ein Bild, das Person, Menschliches Gesicht, Kleidung, tragend enthält.&#10;&#10;KI-generierte Inhalte können fehlerhaft sein.">
            <a:extLst>
              <a:ext uri="{FF2B5EF4-FFF2-40B4-BE49-F238E27FC236}">
                <a16:creationId xmlns:a16="http://schemas.microsoft.com/office/drawing/2014/main" id="{4C47DB62-B2ED-05F0-2946-8DECB494FFE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r="2805"/>
          <a:stretch>
            <a:fillRect/>
          </a:stretch>
        </p:blipFill>
        <p:spPr/>
      </p:pic>
      <p:pic>
        <p:nvPicPr>
          <p:cNvPr id="20" name="Bildplatzhalter 19" descr="Ein Bild, das Menschliches Gesicht, Person, Lächeln, Jacke enthält.&#10;&#10;KI-generierte Inhalte können fehlerhaft sein.">
            <a:extLst>
              <a:ext uri="{FF2B5EF4-FFF2-40B4-BE49-F238E27FC236}">
                <a16:creationId xmlns:a16="http://schemas.microsoft.com/office/drawing/2014/main" id="{7C080555-0BA1-71CE-8617-7E59D5A78F5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r="10176"/>
          <a:stretch>
            <a:fillRect/>
          </a:stretch>
        </p:blipFill>
        <p:spPr/>
      </p:pic>
      <p:pic>
        <p:nvPicPr>
          <p:cNvPr id="61" name="Bildplatzhalter 60" descr="Ein Bild, das draußen, Skifahren, Sport, Schnee enthält.&#10;&#10;KI-generierte Inhalte können fehlerhaft sein.">
            <a:extLst>
              <a:ext uri="{FF2B5EF4-FFF2-40B4-BE49-F238E27FC236}">
                <a16:creationId xmlns:a16="http://schemas.microsoft.com/office/drawing/2014/main" id="{B99A7493-F140-8C95-8A47-8F52A7F500D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r="2847"/>
          <a:stretch>
            <a:fillRect/>
          </a:stretch>
        </p:blipFill>
        <p:spPr/>
      </p:pic>
      <p:pic>
        <p:nvPicPr>
          <p:cNvPr id="23" name="Bildplatzhalter 22" descr="Ein Bild, das Skifahren, Person, draußen, Sport enthält.&#10;&#10;KI-generierte Inhalte können fehlerhaft sein.">
            <a:extLst>
              <a:ext uri="{FF2B5EF4-FFF2-40B4-BE49-F238E27FC236}">
                <a16:creationId xmlns:a16="http://schemas.microsoft.com/office/drawing/2014/main" id="{355D5AEC-96E8-FD42-4A6D-BA1BBEF768C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2" b="10472"/>
          <a:stretch>
            <a:fillRect/>
          </a:stretch>
        </p:blipFill>
        <p:spPr/>
      </p:pic>
      <p:pic>
        <p:nvPicPr>
          <p:cNvPr id="63" name="Bildplatzhalter 62" descr="Ein Bild, das draußen, Schnee, Person, Himmel enthält.&#10;&#10;KI-generierte Inhalte können fehlerhaft sein.">
            <a:extLst>
              <a:ext uri="{FF2B5EF4-FFF2-40B4-BE49-F238E27FC236}">
                <a16:creationId xmlns:a16="http://schemas.microsoft.com/office/drawing/2014/main" id="{A39A233E-D579-5A75-C4F1-42ABC718299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r="2908"/>
          <a:stretch>
            <a:fillRect/>
          </a:stretch>
        </p:blipFill>
        <p:spPr/>
      </p:pic>
      <p:pic>
        <p:nvPicPr>
          <p:cNvPr id="26" name="Bildplatzhalter 25" descr="Ein Bild, das Menschliches Gesicht, Person, Kleidung, Modeaccessoire enthält.&#10;&#10;KI-generierte Inhalte können fehlerhaft sein.">
            <a:extLst>
              <a:ext uri="{FF2B5EF4-FFF2-40B4-BE49-F238E27FC236}">
                <a16:creationId xmlns:a16="http://schemas.microsoft.com/office/drawing/2014/main" id="{87632F96-22C5-AD8B-B9C0-0DCAB03430B0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6" b="21756"/>
          <a:stretch>
            <a:fillRect/>
          </a:stretch>
        </p:blipFill>
        <p:spPr/>
      </p:pic>
      <p:pic>
        <p:nvPicPr>
          <p:cNvPr id="65" name="Bildplatzhalter 64" descr="Ein Bild, das Person, Menschliches Gesicht, Lächeln, Wand enthält.&#10;&#10;KI-generierte Inhalte können fehlerhaft sein.">
            <a:extLst>
              <a:ext uri="{FF2B5EF4-FFF2-40B4-BE49-F238E27FC236}">
                <a16:creationId xmlns:a16="http://schemas.microsoft.com/office/drawing/2014/main" id="{3180A235-D18E-A761-E1CD-C15F83B28EE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710"/>
          <a:stretch>
            <a:fillRect/>
          </a:stretch>
        </p:blipFill>
        <p:spPr/>
      </p:pic>
      <p:pic>
        <p:nvPicPr>
          <p:cNvPr id="67" name="Bildplatzhalter 66" descr="Ein Bild, das Person, Kleidung, Menschliches Gesicht, Sporttrikot enthält.&#10;&#10;KI-generierte Inhalte können fehlerhaft sein.">
            <a:extLst>
              <a:ext uri="{FF2B5EF4-FFF2-40B4-BE49-F238E27FC236}">
                <a16:creationId xmlns:a16="http://schemas.microsoft.com/office/drawing/2014/main" id="{A4FD26A2-F8DD-A44C-7551-BDB6436BF55F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0"/>
          <a:stretch>
            <a:fillRect/>
          </a:stretch>
        </p:blipFill>
        <p:spPr>
          <a:xfrm>
            <a:off x="4886323" y="5184000"/>
            <a:ext cx="2448000" cy="1728000"/>
          </a:xfrm>
        </p:spPr>
      </p:pic>
      <p:pic>
        <p:nvPicPr>
          <p:cNvPr id="69" name="Bildplatzhalter 68" descr="Ein Bild, das draußen, Schnee, Skifahren, Person enthält.&#10;&#10;KI-generierte Inhalte können fehlerhaft sein.">
            <a:extLst>
              <a:ext uri="{FF2B5EF4-FFF2-40B4-BE49-F238E27FC236}">
                <a16:creationId xmlns:a16="http://schemas.microsoft.com/office/drawing/2014/main" id="{60A941A8-248E-83FA-5BE5-65CE028B23C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2757"/>
          <a:stretch>
            <a:fillRect/>
          </a:stretch>
        </p:blipFill>
        <p:spPr/>
      </p:pic>
      <p:pic>
        <p:nvPicPr>
          <p:cNvPr id="39" name="Bildplatzhalter 38" descr="Ein Bild, das Sport, Person, draußen, Kleidung enthält.&#10;&#10;KI-generierte Inhalte können fehlerhaft sein.">
            <a:extLst>
              <a:ext uri="{FF2B5EF4-FFF2-40B4-BE49-F238E27FC236}">
                <a16:creationId xmlns:a16="http://schemas.microsoft.com/office/drawing/2014/main" id="{F19177B9-6F0F-953B-2793-B12AB41CB7F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r="2760"/>
          <a:stretch>
            <a:fillRect/>
          </a:stretch>
        </p:blipFill>
        <p:spPr/>
      </p:pic>
      <p:pic>
        <p:nvPicPr>
          <p:cNvPr id="46" name="Bildplatzhalter 45" descr="Ein Bild, das Skifahren, Person, Sport, draußen enthält.&#10;&#10;KI-generierte Inhalte können fehlerhaft sein.">
            <a:extLst>
              <a:ext uri="{FF2B5EF4-FFF2-40B4-BE49-F238E27FC236}">
                <a16:creationId xmlns:a16="http://schemas.microsoft.com/office/drawing/2014/main" id="{8C48600A-D376-233D-7C6F-BF74F496D270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27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3151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Entwurf, Zeichnung, Skifahren, Cartoon enthält.&#10;&#10;Automatisch generierte Beschreibung">
            <a:extLst>
              <a:ext uri="{FF2B5EF4-FFF2-40B4-BE49-F238E27FC236}">
                <a16:creationId xmlns:a16="http://schemas.microsoft.com/office/drawing/2014/main" id="{D29C8826-8868-B856-A6BE-E9B5C8E7A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94F0B0-149B-9FE8-23FA-6E383BB9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523C49-98CD-470D-19F4-765F4D6F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8D590C-5430-7CCE-1F3E-01885BAEBC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CH"/>
              <a:t>Spenden.</a:t>
            </a:r>
            <a:br>
              <a:rPr lang="de-CH"/>
            </a:br>
            <a:r>
              <a:rPr lang="de-CH"/>
              <a:t>Unterstützen.</a:t>
            </a:r>
            <a:br>
              <a:rPr lang="de-CH"/>
            </a:br>
            <a:r>
              <a:rPr lang="de-CH"/>
              <a:t>Mitfiebern.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78CD80-299F-8553-8878-542863B24C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110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686AF8C-05B4-33F3-CB4E-7E4D13969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64012"/>
            <a:ext cx="7308850" cy="4385096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de-DE" b="1"/>
              <a:t>Skitourenrennen</a:t>
            </a:r>
            <a:r>
              <a:rPr lang="de-DE"/>
              <a:t> </a:t>
            </a:r>
            <a:endParaRPr lang="de-DE" b="1">
              <a:latin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de-DE"/>
              <a:t>Erfolge:</a:t>
            </a:r>
            <a:endParaRPr lang="de-DE" sz="2800"/>
          </a:p>
          <a:p>
            <a:pPr lvl="1">
              <a:lnSpc>
                <a:spcPct val="100000"/>
              </a:lnSpc>
            </a:pPr>
            <a:r>
              <a:rPr lang="en-GB"/>
              <a:t>3. Rang CISM Military World Winter Games Luzern 2025</a:t>
            </a:r>
            <a:endParaRPr lang="de-DE" sz="2800"/>
          </a:p>
          <a:p>
            <a:pPr lvl="1">
              <a:lnSpc>
                <a:spcPct val="100000"/>
              </a:lnSpc>
            </a:pPr>
            <a:r>
              <a:rPr lang="de-DE"/>
              <a:t>Teilnahme Weltmeisterschaften 2025</a:t>
            </a:r>
            <a:endParaRPr lang="de-DE" sz="2800"/>
          </a:p>
          <a:p>
            <a:pPr lvl="1">
              <a:lnSpc>
                <a:spcPct val="100000"/>
              </a:lnSpc>
            </a:pPr>
            <a:r>
              <a:rPr lang="de-DE"/>
              <a:t>Div. Weltcup Top 10 Platzierungen</a:t>
            </a:r>
            <a:endParaRPr lang="de-DE" sz="2800"/>
          </a:p>
          <a:p>
            <a:pPr lvl="0">
              <a:lnSpc>
                <a:spcPct val="100000"/>
              </a:lnSpc>
            </a:pPr>
            <a:r>
              <a:rPr lang="de-DE"/>
              <a:t>Ziele:</a:t>
            </a:r>
            <a:endParaRPr lang="de-DE" sz="2800"/>
          </a:p>
          <a:p>
            <a:pPr lvl="1">
              <a:lnSpc>
                <a:spcPct val="100000"/>
              </a:lnSpc>
            </a:pPr>
            <a:r>
              <a:rPr lang="de-DE"/>
              <a:t>Olympische Spiele Mailand Cortina 2026</a:t>
            </a:r>
            <a:endParaRPr lang="de-DE" sz="2800"/>
          </a:p>
          <a:p>
            <a:pPr lvl="1">
              <a:lnSpc>
                <a:spcPct val="100000"/>
              </a:lnSpc>
            </a:pPr>
            <a:r>
              <a:rPr lang="de-DE"/>
              <a:t>Weltcup-Podestplatz</a:t>
            </a:r>
            <a:endParaRPr lang="de-DE" sz="2800"/>
          </a:p>
          <a:p>
            <a:pPr lvl="1">
              <a:lnSpc>
                <a:spcPct val="100000"/>
              </a:lnSpc>
            </a:pPr>
            <a:r>
              <a:rPr lang="de-DE"/>
              <a:t>Weltmeisterschaften / Europameisterschaften</a:t>
            </a:r>
            <a:endParaRPr lang="de-DE" sz="2800"/>
          </a:p>
          <a:p>
            <a:pPr lvl="0">
              <a:lnSpc>
                <a:spcPct val="100000"/>
              </a:lnSpc>
            </a:pPr>
            <a:r>
              <a:rPr lang="de-DE"/>
              <a:t>SSH Unterstützung: </a:t>
            </a:r>
            <a:r>
              <a:rPr lang="de-DE" b="1"/>
              <a:t>CHF 70‘500</a:t>
            </a:r>
            <a:endParaRPr lang="de-DE" sz="2800"/>
          </a:p>
          <a:p>
            <a:pPr lvl="1">
              <a:lnSpc>
                <a:spcPct val="100000"/>
              </a:lnSpc>
            </a:pPr>
            <a:r>
              <a:rPr lang="de-DE"/>
              <a:t>Förderbeitrag seit 2019</a:t>
            </a:r>
            <a:endParaRPr lang="de-DE" sz="2800"/>
          </a:p>
          <a:p>
            <a:pPr lvl="1">
              <a:lnSpc>
                <a:spcPct val="100000"/>
              </a:lnSpc>
            </a:pPr>
            <a:r>
              <a:rPr lang="de-DE"/>
              <a:t>Patenschaft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F5A64F-8040-7054-0AFE-8E044387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D898E22-2504-649D-F1B4-65BC88F9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081064"/>
            <a:ext cx="7308849" cy="582948"/>
          </a:xfrm>
        </p:spPr>
        <p:txBody>
          <a:bodyPr/>
          <a:lstStyle/>
          <a:p>
            <a:r>
              <a:rPr lang="de-DE"/>
              <a:t>Patrick </a:t>
            </a:r>
            <a:r>
              <a:rPr lang="de-DE" err="1"/>
              <a:t>Perreten</a:t>
            </a:r>
            <a:r>
              <a:rPr lang="de-DE"/>
              <a:t> </a:t>
            </a:r>
          </a:p>
        </p:txBody>
      </p:sp>
      <p:pic>
        <p:nvPicPr>
          <p:cNvPr id="7" name="Bildplatzhalter 6" descr="Ein Bild, das Person, Kleidung, Menschliches Gesicht, Sporttrikot enthält.&#10;&#10;KI-generierte Inhalte können fehlerhaft sein.">
            <a:extLst>
              <a:ext uri="{FF2B5EF4-FFF2-40B4-BE49-F238E27FC236}">
                <a16:creationId xmlns:a16="http://schemas.microsoft.com/office/drawing/2014/main" id="{B2C6A052-8FFD-1D8A-3AB5-E52F6DDBA5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r="23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212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DEB-8E19-A1D3-D7A9-5EDE8854A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0275A22-339E-77A1-C3EF-E69ACF60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081064"/>
            <a:ext cx="11090274" cy="439724"/>
          </a:xfrm>
        </p:spPr>
        <p:txBody>
          <a:bodyPr anchor="t">
            <a:normAutofit/>
          </a:bodyPr>
          <a:lstStyle/>
          <a:p>
            <a:r>
              <a:rPr lang="de-CH" sz="3400"/>
              <a:t>Wie kann ich unterstützen?</a:t>
            </a:r>
            <a:endParaRPr lang="de-DE" sz="340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83AA16-91BD-4DCA-1893-D2FDB4696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52625"/>
            <a:ext cx="5418000" cy="43211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Freie Spende</a:t>
            </a:r>
          </a:p>
          <a:p>
            <a:pPr>
              <a:spcAft>
                <a:spcPts val="600"/>
              </a:spcAft>
            </a:pPr>
            <a:r>
              <a:rPr lang="de-CH"/>
              <a:t>Zweckgebundene Spende</a:t>
            </a:r>
          </a:p>
          <a:p>
            <a:pPr>
              <a:spcAft>
                <a:spcPts val="600"/>
              </a:spcAft>
            </a:pPr>
            <a:r>
              <a:rPr lang="de-CH"/>
              <a:t>Legate</a:t>
            </a:r>
            <a:endParaRPr lang="de-DE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81C5357-BCE6-798D-01E6-EAE6D141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421060"/>
            <a:ext cx="7308851" cy="1440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AD5E8F-08D7-F996-42F8-71A2BDC9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21060"/>
            <a:ext cx="288553" cy="14401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de-CH"/>
          </a:p>
        </p:txBody>
      </p:sp>
      <p:pic>
        <p:nvPicPr>
          <p:cNvPr id="9" name="Bildplatzhalter 8" descr="Ein Bild, das Muster, Grafiken, Kreis, Pixel enthält.&#10;&#10;KI-generierte Inhalte können fehlerhaft sein.">
            <a:extLst>
              <a:ext uri="{FF2B5EF4-FFF2-40B4-BE49-F238E27FC236}">
                <a16:creationId xmlns:a16="http://schemas.microsoft.com/office/drawing/2014/main" id="{9B8051EF-2125-7EDB-4089-15BFB724AE2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52" y="1952625"/>
            <a:ext cx="4310371" cy="4321175"/>
          </a:xfrm>
          <a:noFill/>
        </p:spPr>
      </p:pic>
      <p:sp>
        <p:nvSpPr>
          <p:cNvPr id="3" name="Titel 5">
            <a:extLst>
              <a:ext uri="{FF2B5EF4-FFF2-40B4-BE49-F238E27FC236}">
                <a16:creationId xmlns:a16="http://schemas.microsoft.com/office/drawing/2014/main" id="{18FC7329-1FA3-FBC3-8DED-629245647CC0}"/>
              </a:ext>
            </a:extLst>
          </p:cNvPr>
          <p:cNvSpPr txBox="1">
            <a:spLocks/>
          </p:cNvSpPr>
          <p:nvPr/>
        </p:nvSpPr>
        <p:spPr>
          <a:xfrm>
            <a:off x="7454968" y="1585503"/>
            <a:ext cx="2954337" cy="4397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400"/>
              <a:t>TWINT CODE</a:t>
            </a:r>
            <a:endParaRPr lang="de-DE" sz="3400"/>
          </a:p>
        </p:txBody>
      </p:sp>
    </p:spTree>
    <p:extLst>
      <p:ext uri="{BB962C8B-B14F-4D97-AF65-F5344CB8AC3E}">
        <p14:creationId xmlns:p14="http://schemas.microsoft.com/office/powerpoint/2010/main" val="3937305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C5766-3589-60E8-42EF-49DDC0675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3681029"/>
            <a:ext cx="5897562" cy="1584176"/>
          </a:xfrm>
        </p:spPr>
        <p:txBody>
          <a:bodyPr/>
          <a:lstStyle/>
          <a:p>
            <a:r>
              <a:rPr lang="de-DE"/>
              <a:t>Vielen Dank</a:t>
            </a:r>
            <a:br>
              <a:rPr lang="de-DE"/>
            </a:br>
            <a:r>
              <a:rPr lang="de-DE"/>
              <a:t>für deine Unterstützung.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3B1F52-D928-F9A3-72DF-C7EBCBC7F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EAE2B3-7FC9-845D-33DE-EFDDCD9B3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31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17E507-A975-D20B-718F-DD46211BE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b="1"/>
              <a:t>Kontakt</a:t>
            </a:r>
          </a:p>
          <a:p>
            <a:r>
              <a:rPr lang="de-DE"/>
              <a:t>Steve Schennach</a:t>
            </a:r>
          </a:p>
          <a:p>
            <a:r>
              <a:rPr lang="de-DE"/>
              <a:t>Geschäftsführer</a:t>
            </a:r>
          </a:p>
          <a:p>
            <a:r>
              <a:rPr lang="de-DE"/>
              <a:t>steve.schennach@sporthilfe.ch</a:t>
            </a:r>
          </a:p>
          <a:p>
            <a:r>
              <a:rPr lang="de-DE"/>
              <a:t>+41 79 65 95 270</a:t>
            </a:r>
          </a:p>
          <a:p>
            <a:endParaRPr lang="de-DE"/>
          </a:p>
          <a:p>
            <a:r>
              <a:rPr lang="de-DE" b="1"/>
              <a:t>Stiftung Schweizer Sporthilfe</a:t>
            </a:r>
          </a:p>
          <a:p>
            <a:r>
              <a:rPr lang="de-DE"/>
              <a:t>Talgut-Zentrum 27</a:t>
            </a:r>
          </a:p>
          <a:p>
            <a:r>
              <a:rPr lang="de-DE"/>
              <a:t>3063 Ittigen</a:t>
            </a:r>
          </a:p>
          <a:p>
            <a:r>
              <a:rPr lang="de-DE"/>
              <a:t>www.sporthilfe.ch</a:t>
            </a:r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59499F-D885-7251-0476-7482F40C32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wrap="none" bIns="72000"/>
          <a:lstStyle/>
          <a:p>
            <a:r>
              <a:rPr lang="de-DE" b="1"/>
              <a:t>Jetzt </a:t>
            </a:r>
            <a:br>
              <a:rPr lang="de-DE" b="1"/>
            </a:br>
            <a:r>
              <a:rPr lang="de-DE" b="1"/>
              <a:t>Spenden:</a:t>
            </a:r>
          </a:p>
          <a:p>
            <a:r>
              <a:rPr lang="de-DE"/>
              <a:t>Spendenkonto</a:t>
            </a:r>
          </a:p>
          <a:p>
            <a:r>
              <a:rPr lang="de-DE"/>
              <a:t>PK 30-40-9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009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Rad, Transport, Landfahrzeug, Fahrradreifen enthält.&#10;&#10;Automatisch generierte Beschreibung">
            <a:extLst>
              <a:ext uri="{FF2B5EF4-FFF2-40B4-BE49-F238E27FC236}">
                <a16:creationId xmlns:a16="http://schemas.microsoft.com/office/drawing/2014/main" id="{02C17E7E-59F9-4A74-3B95-09A88054ECD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C250776-4261-0A14-8C33-B8C64032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67DB41-EC49-D412-3A50-9B732375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24BB3E-9E0E-0CC8-881D-0D381FC6CB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CH"/>
              <a:t>«Ich habe der Sporthilfe viel zu verdanken. Dank meinen guten Leistungen wurde ich von ihr mit individuellen Unterstützungs- und Erfolgsbeiträgen gefördert.»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D8500F-70A0-BC92-7B58-5EBFCBACB5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CH"/>
              <a:t>Nino Schurter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8A885D7-7AA2-BD2C-4ACA-C087F36033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542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5BAD47-7788-B559-68FC-32FAA6FF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Agenda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66B4B0-83C3-54BF-9AD3-DE30C7E26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Über </a:t>
            </a:r>
            <a:r>
              <a:rPr lang="en-US" err="1"/>
              <a:t>uns</a:t>
            </a:r>
            <a:endParaRPr lang="en-US"/>
          </a:p>
          <a:p>
            <a:r>
              <a:rPr lang="en-US" err="1"/>
              <a:t>Athletenförderung</a:t>
            </a:r>
            <a:endParaRPr lang="en-US"/>
          </a:p>
          <a:p>
            <a:r>
              <a:rPr lang="en-US"/>
              <a:t>Athlet*</a:t>
            </a:r>
            <a:r>
              <a:rPr lang="en-US" err="1"/>
              <a:t>innen</a:t>
            </a:r>
            <a:r>
              <a:rPr lang="en-US"/>
              <a:t> - Talk</a:t>
            </a:r>
          </a:p>
          <a:p>
            <a:r>
              <a:rPr lang="en-US"/>
              <a:t>Fundraising</a:t>
            </a:r>
            <a:endParaRPr lang="de-CH"/>
          </a:p>
          <a:p>
            <a:pPr lvl="1"/>
            <a:r>
              <a:rPr lang="en-US"/>
              <a:t>Fundraising PUBLIC</a:t>
            </a:r>
            <a:endParaRPr lang="de-CH"/>
          </a:p>
          <a:p>
            <a:pPr lvl="1"/>
            <a:r>
              <a:rPr lang="en-US"/>
              <a:t>Fundraising CORPORATE</a:t>
            </a:r>
          </a:p>
          <a:p>
            <a:pPr lvl="1"/>
            <a:r>
              <a:rPr lang="en-US"/>
              <a:t>Fundraising EVENTS</a:t>
            </a:r>
          </a:p>
          <a:p>
            <a:pPr lvl="1"/>
            <a:r>
              <a:rPr lang="en-US"/>
              <a:t>Fundraising INDIVIDUAL</a:t>
            </a:r>
          </a:p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5B40AA-294C-3A69-660F-17E86A8E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7" name="Bildplatzhalter 6" descr="Ein Bild, das Sport, Skifahren, Person, Sportausrüstung enthält.&#10;&#10;KI-generierte Inhalte können fehlerhaft sein.">
            <a:extLst>
              <a:ext uri="{FF2B5EF4-FFF2-40B4-BE49-F238E27FC236}">
                <a16:creationId xmlns:a16="http://schemas.microsoft.com/office/drawing/2014/main" id="{033CE326-40D0-CDF0-D31D-46E6270238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5" r="24801"/>
          <a:stretch>
            <a:fillRect/>
          </a:stretch>
        </p:blipFill>
        <p:spPr>
          <a:xfrm>
            <a:off x="0" y="0"/>
            <a:ext cx="4079875" cy="6858000"/>
          </a:xfrm>
        </p:spPr>
      </p:pic>
    </p:spTree>
    <p:extLst>
      <p:ext uri="{BB962C8B-B14F-4D97-AF65-F5344CB8AC3E}">
        <p14:creationId xmlns:p14="http://schemas.microsoft.com/office/powerpoint/2010/main" val="2681948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Transport, Rad, Himmel, draußen enthält.&#10;&#10;Automatisch generierte Beschreibung">
            <a:extLst>
              <a:ext uri="{FF2B5EF4-FFF2-40B4-BE49-F238E27FC236}">
                <a16:creationId xmlns:a16="http://schemas.microsoft.com/office/drawing/2014/main" id="{8B5D0075-6284-4B69-E61B-93B0AF201B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90E0E99-6C83-4A75-5A05-A91BCA9D5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/>
              <a:t>Über uns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CD1E5-1B62-31EC-CE1E-472E744C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CFE285-07B5-953D-B543-052294B6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70F33BD-594A-712E-527A-2A9051FF3C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702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BD22F55-63E2-CC40-A192-BEFB001C6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4" y="1870841"/>
            <a:ext cx="8076291" cy="4816616"/>
          </a:xfrm>
        </p:spPr>
        <p:txBody>
          <a:bodyPr vert="horz" lIns="0" tIns="0" rIns="0" bIns="0" rtlCol="0" anchor="t">
            <a:noAutofit/>
          </a:bodyPr>
          <a:lstStyle/>
          <a:p>
            <a:pPr marL="356870" indent="-356870">
              <a:spcAft>
                <a:spcPts val="113"/>
              </a:spcAft>
              <a:buClr>
                <a:schemeClr val="accent3"/>
              </a:buClr>
            </a:pPr>
            <a:r>
              <a:rPr lang="de-CH"/>
              <a:t>20’000 Athlet*innen / 100 Sportarten / CHF 190 Mio.</a:t>
            </a:r>
            <a:endParaRPr lang="en-US"/>
          </a:p>
          <a:p>
            <a:pPr marL="356870" indent="-356870">
              <a:spcAft>
                <a:spcPts val="112"/>
              </a:spcAft>
              <a:buClr>
                <a:schemeClr val="accent3"/>
              </a:buClr>
              <a:buChar char="•"/>
            </a:pPr>
            <a:endParaRPr lang="de-CH">
              <a:cs typeface="Arial"/>
            </a:endParaRPr>
          </a:p>
          <a:p>
            <a:pPr marL="356870" indent="-356870">
              <a:spcAft>
                <a:spcPts val="112"/>
              </a:spcAft>
              <a:buClr>
                <a:schemeClr val="accent3"/>
              </a:buClr>
              <a:buChar char="•"/>
            </a:pPr>
            <a:r>
              <a:rPr lang="de-CH">
                <a:cs typeface="Arial"/>
              </a:rPr>
              <a:t>Die Sporthilfe, also die Athletenförderung, lebt von Spenden aus Bevölkerung, Stiftungen, Partnerbeiträge von Wirtschaftsunternehmen. Also von euch :-). </a:t>
            </a:r>
          </a:p>
          <a:p>
            <a:pPr marL="356870" indent="-356870">
              <a:spcAft>
                <a:spcPts val="113"/>
              </a:spcAft>
              <a:buClr>
                <a:schemeClr val="accent3"/>
              </a:buClr>
            </a:pPr>
            <a:endParaRPr lang="de-CH"/>
          </a:p>
          <a:p>
            <a:pPr marL="356870" indent="-356870">
              <a:spcAft>
                <a:spcPts val="112"/>
              </a:spcAft>
              <a:buClr>
                <a:schemeClr val="accent3"/>
              </a:buClr>
              <a:tabLst/>
            </a:pPr>
            <a:r>
              <a:rPr lang="de-CH"/>
              <a:t>Non-Profit-Organisation</a:t>
            </a:r>
            <a:endParaRPr lang="de-CH">
              <a:cs typeface="Arial"/>
            </a:endParaRPr>
          </a:p>
          <a:p>
            <a:pPr marL="0" indent="0">
              <a:spcAft>
                <a:spcPts val="113"/>
              </a:spcAft>
              <a:buClr>
                <a:schemeClr val="accent3"/>
              </a:buClr>
              <a:buNone/>
              <a:tabLst/>
            </a:pPr>
            <a:endParaRPr lang="de-CH"/>
          </a:p>
          <a:p>
            <a:pPr marL="356870" indent="-356870">
              <a:spcAft>
                <a:spcPts val="113"/>
              </a:spcAft>
              <a:buClr>
                <a:schemeClr val="accent3"/>
              </a:buClr>
              <a:tabLst/>
            </a:pPr>
            <a:r>
              <a:rPr lang="de-CH"/>
              <a:t>Die Athlet*innen erhalten keine direkte Bundesförderung.</a:t>
            </a:r>
            <a:endParaRPr lang="de-CH">
              <a:cs typeface="Arial"/>
            </a:endParaRPr>
          </a:p>
          <a:p>
            <a:pPr marL="0" indent="0">
              <a:spcAft>
                <a:spcPts val="113"/>
              </a:spcAft>
              <a:buClr>
                <a:schemeClr val="accent3"/>
              </a:buClr>
              <a:buNone/>
              <a:tabLst/>
            </a:pPr>
            <a:endParaRPr lang="de-CH"/>
          </a:p>
          <a:p>
            <a:pPr marL="356870" indent="-356870">
              <a:tabLst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</a:pPr>
            <a:r>
              <a:rPr lang="de-CH"/>
              <a:t>Geregeltes Grundeinkommen fehlt.</a:t>
            </a:r>
            <a:endParaRPr lang="de-CH">
              <a:cs typeface="Arial"/>
            </a:endParaRPr>
          </a:p>
          <a:p>
            <a:pPr marL="0" indent="0">
              <a:buNone/>
              <a:tabLst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</a:pPr>
            <a:endParaRPr lang="de-CH"/>
          </a:p>
          <a:p>
            <a:pPr marL="356870" indent="-356870">
              <a:tabLst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</a:pPr>
            <a:r>
              <a:rPr lang="de-CH"/>
              <a:t>Junge Schweizer Athletinnen und Athleten sollen nicht aus </a:t>
            </a:r>
            <a:r>
              <a:rPr lang="de-CH" err="1"/>
              <a:t>finan</a:t>
            </a:r>
            <a:r>
              <a:rPr lang="de-CH"/>
              <a:t>- </a:t>
            </a:r>
            <a:r>
              <a:rPr lang="de-CH" err="1"/>
              <a:t>ziellen</a:t>
            </a:r>
            <a:r>
              <a:rPr lang="de-CH"/>
              <a:t> Gründen auf ihre sportliche Laufbahn verzichten müssen.</a:t>
            </a:r>
            <a:endParaRPr lang="de-CH">
              <a:cs typeface="Arial"/>
            </a:endParaRPr>
          </a:p>
          <a:p>
            <a:pPr marL="0" indent="0">
              <a:buNone/>
            </a:pP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0DBDA8-25CA-174F-3AE1-2009C288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568017"/>
            <a:ext cx="6206189" cy="209330"/>
          </a:xfrm>
        </p:spPr>
        <p:txBody>
          <a:bodyPr/>
          <a:lstStyle/>
          <a:p>
            <a:r>
              <a:rPr lang="de-CH"/>
              <a:t>Simon Friedli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E33134-B3B7-9452-0A42-05DDA49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3AD05C-8161-52C9-483F-7974276D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/>
              <a:t>55 Jahre Sporthilfe</a:t>
            </a:r>
            <a:endParaRPr lang="de-DE"/>
          </a:p>
        </p:txBody>
      </p:sp>
      <p:pic>
        <p:nvPicPr>
          <p:cNvPr id="15" name="Bildplatzhalter 14" descr="Ein Bild, das draußen, Schnee, Skifahren, Person enthält.&#10;&#10;KI-generierte Inhalte können fehlerhaft sein.">
            <a:extLst>
              <a:ext uri="{FF2B5EF4-FFF2-40B4-BE49-F238E27FC236}">
                <a16:creationId xmlns:a16="http://schemas.microsoft.com/office/drawing/2014/main" id="{5577C7EA-04E1-9AEA-05AD-0F4F7FE19C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5" t="204" r="44645" b="-204"/>
          <a:stretch>
            <a:fillRect/>
          </a:stretch>
        </p:blipFill>
        <p:spPr>
          <a:xfrm>
            <a:off x="8112124" y="0"/>
            <a:ext cx="4079875" cy="6858000"/>
          </a:xfr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FC414B1B-58D8-D3F8-0BB7-88FE0F5BD4CF}"/>
              </a:ext>
            </a:extLst>
          </p:cNvPr>
          <p:cNvSpPr txBox="1">
            <a:spLocks/>
          </p:cNvSpPr>
          <p:nvPr/>
        </p:nvSpPr>
        <p:spPr>
          <a:xfrm rot="840000">
            <a:off x="6956341" y="177692"/>
            <a:ext cx="1806743" cy="1806743"/>
          </a:xfrm>
          <a:prstGeom prst="flowChartConnector">
            <a:avLst/>
          </a:prstGeom>
          <a:solidFill>
            <a:schemeClr val="tx1"/>
          </a:solidFill>
        </p:spPr>
        <p:txBody>
          <a:bodyPr wrap="none" bIns="72000" anchor="ctr"/>
          <a:lstStyle>
            <a:lvl1pPr marL="357188" indent="-3571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SzPct val="95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8775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7913" indent="-36195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6200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4488" indent="-268288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>
                <a:tab pos="1614488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rtl="0">
              <a:lnSpc>
                <a:spcPts val="2000"/>
              </a:lnSpc>
              <a:buNone/>
            </a:pPr>
            <a:r>
              <a:rPr lang="de-DE" sz="1600">
                <a:solidFill>
                  <a:schemeClr val="bg1"/>
                </a:solidFill>
              </a:rPr>
              <a:t>Warum eine</a:t>
            </a:r>
            <a:br>
              <a:rPr lang="de-DE" sz="1600">
                <a:solidFill>
                  <a:schemeClr val="bg1"/>
                </a:solidFill>
              </a:rPr>
            </a:br>
            <a:r>
              <a:rPr lang="de-DE" b="1">
                <a:solidFill>
                  <a:schemeClr val="bg1"/>
                </a:solidFill>
              </a:rPr>
              <a:t>finanzielle</a:t>
            </a:r>
          </a:p>
          <a:p>
            <a:pPr marL="0" marR="0" indent="0" algn="ctr" rtl="0">
              <a:lnSpc>
                <a:spcPts val="2000"/>
              </a:lnSpc>
              <a:buNone/>
            </a:pPr>
            <a:r>
              <a:rPr lang="de-DE" b="1">
                <a:solidFill>
                  <a:schemeClr val="bg1"/>
                </a:solidFill>
              </a:rPr>
              <a:t>Unterstützung</a:t>
            </a:r>
          </a:p>
          <a:p>
            <a:pPr marL="0" marR="0" indent="0" algn="ctr" rtl="0">
              <a:lnSpc>
                <a:spcPts val="2000"/>
              </a:lnSpc>
              <a:buNone/>
            </a:pPr>
            <a:r>
              <a:rPr lang="de-DE" sz="1600">
                <a:solidFill>
                  <a:schemeClr val="bg1"/>
                </a:solidFill>
              </a:rPr>
              <a:t>nötig ist</a:t>
            </a:r>
          </a:p>
        </p:txBody>
      </p:sp>
    </p:spTree>
    <p:extLst>
      <p:ext uri="{BB962C8B-B14F-4D97-AF65-F5344CB8AC3E}">
        <p14:creationId xmlns:p14="http://schemas.microsoft.com/office/powerpoint/2010/main" val="666554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6448C-4A5D-A1D7-1850-8FEB8F34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Mission &amp; Vision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3ED6C-4FCE-2BAF-652B-4CCB0E3D3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b="1"/>
              <a:t>Fördergelder sichern für Schweizer Sporttalente</a:t>
            </a:r>
            <a:endParaRPr lang="de-CH">
              <a:latin typeface="+mj-lt"/>
            </a:endParaRPr>
          </a:p>
          <a:p>
            <a:pPr marL="0" indent="0">
              <a:buNone/>
            </a:pPr>
            <a:r>
              <a:rPr lang="de-CH" i="0">
                <a:solidFill>
                  <a:srgbClr val="374151"/>
                </a:solidFill>
                <a:effectLst/>
                <a:latin typeface="+mj-lt"/>
              </a:rPr>
              <a:t>Mittelbeschaffung zur finanziellen Unterstützung von leistungs-orientierten Athletinnen und Athleten.</a:t>
            </a:r>
          </a:p>
          <a:p>
            <a:pPr marL="0" indent="0">
              <a:buNone/>
            </a:pPr>
            <a:endParaRPr lang="de-CH">
              <a:solidFill>
                <a:srgbClr val="374151"/>
              </a:solidFill>
              <a:latin typeface="+mj-lt"/>
            </a:endParaRPr>
          </a:p>
          <a:p>
            <a:pPr marL="0" indent="0">
              <a:buNone/>
            </a:pPr>
            <a:endParaRPr lang="de-CH">
              <a:solidFill>
                <a:srgbClr val="374151"/>
              </a:solidFill>
              <a:latin typeface="+mj-lt"/>
            </a:endParaRPr>
          </a:p>
          <a:p>
            <a:pPr marL="0" indent="0">
              <a:buNone/>
            </a:pPr>
            <a:r>
              <a:rPr lang="de-CH" b="1"/>
              <a:t>Verlässliche Partnerin auf dem Weg vom nationalen Talent zur Spitzenklasse</a:t>
            </a:r>
          </a:p>
          <a:p>
            <a:pPr marL="0" indent="0">
              <a:buNone/>
            </a:pPr>
            <a:r>
              <a:rPr lang="de-CH">
                <a:solidFill>
                  <a:srgbClr val="374151"/>
                </a:solidFill>
                <a:latin typeface="+mj-lt"/>
              </a:rPr>
              <a:t>Kein Schweizer Sporttalent mit nachgewiesenem Potenzial sollte aufgrund wirtschaftlicher Hindernisse scheitern. Dank finanzieller Förderinstrumente ermöglichen wir ihnen, sich erfolgreich auf ihre internationale Karriere zu konzentrieren.</a:t>
            </a:r>
            <a:endParaRPr lang="de-DE">
              <a:solidFill>
                <a:srgbClr val="374151"/>
              </a:solidFill>
              <a:latin typeface="+mj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17CFF7-98CE-7A36-C14A-17793CF2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Martin </a:t>
            </a:r>
            <a:r>
              <a:rPr lang="de-CH" err="1"/>
              <a:t>Dougoud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CBA7F7-EE77-90DC-2203-3B55C1A7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/>
          </a:p>
        </p:txBody>
      </p:sp>
      <p:pic>
        <p:nvPicPr>
          <p:cNvPr id="8" name="Bildplatzhalter 7" descr="Ein Bild, das draußen, Person, Freizeitbeschäftigung im Freien, Sportausrüstung enthält.&#10;&#10;Automatisch generierte Beschreibung">
            <a:extLst>
              <a:ext uri="{FF2B5EF4-FFF2-40B4-BE49-F238E27FC236}">
                <a16:creationId xmlns:a16="http://schemas.microsoft.com/office/drawing/2014/main" id="{6E35DFEF-460B-3B85-CA94-42AA6562EA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229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A179E26-A569-B936-6521-3877F27E7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Quelle: Studie «Leistungssport Schweiz – Momentaufnahme SPLISS-CH 2019», Swiss Olympic Daten 2022, Zahlen zur Unterstützung interne Auswertung Stiftung Schweizer Sporthilfe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A24C36-6A2C-3C3A-D1EC-4CEE161E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ABEBFEA-29F0-E794-9F2D-23DF0DA0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Zahlen &amp; F</a:t>
            </a:r>
            <a:r>
              <a:rPr lang="de-CH">
                <a:solidFill>
                  <a:srgbClr val="F50023"/>
                </a:solidFill>
              </a:rPr>
              <a:t>akt</a:t>
            </a:r>
            <a:r>
              <a:rPr lang="de-CH"/>
              <a:t>en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AFFE53-1DAC-D457-466D-0476DB632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04" y="2302389"/>
            <a:ext cx="1014477" cy="649374"/>
          </a:xfrm>
          <a:prstGeom prst="rect">
            <a:avLst/>
          </a:prstGeom>
        </p:spPr>
      </p:pic>
      <p:pic>
        <p:nvPicPr>
          <p:cNvPr id="15" name="Bildplatzhalter 14" descr="Ein Bild, das Person, Sport, draußen, Einzelsportarten enthält.&#10;&#10;Automatisch generierte Beschreibung">
            <a:extLst>
              <a:ext uri="{FF2B5EF4-FFF2-40B4-BE49-F238E27FC236}">
                <a16:creationId xmlns:a16="http://schemas.microsoft.com/office/drawing/2014/main" id="{3342EA7F-6EA9-1CF9-6988-17F8180D79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7864EDD-0E49-EE8D-6FC0-8A1717C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04" y="3002241"/>
            <a:ext cx="1065219" cy="57626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5ACE0E9-855B-B7EE-176B-696EF93529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04" y="3630383"/>
            <a:ext cx="1273684" cy="51036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FF22CDA-91BF-26A9-5B99-FDDB140BDF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04" y="4246493"/>
            <a:ext cx="1767261" cy="55780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C4F799A-68AB-E009-4217-66DF44307D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04" y="5505995"/>
            <a:ext cx="1249859" cy="6053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1BB9D57-87A5-81B6-CEBA-83C7660A7E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04" y="4873358"/>
            <a:ext cx="1767261" cy="416042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71AF82B-4896-2400-7F46-28C6125B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486" y="2436898"/>
            <a:ext cx="6350228" cy="383690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ts val="1900"/>
              </a:lnSpc>
              <a:buNone/>
            </a:pPr>
            <a:r>
              <a:rPr lang="de-CH" sz="1400"/>
              <a:t>aller Schweizer Athlet*innen haben ein Gesamteinkommen von weniger als</a:t>
            </a:r>
          </a:p>
          <a:p>
            <a:pPr marL="0" indent="0">
              <a:lnSpc>
                <a:spcPts val="1900"/>
              </a:lnSpc>
              <a:buNone/>
            </a:pPr>
            <a:r>
              <a:rPr lang="de-CH" sz="1400"/>
              <a:t>CHF 14’000/Jahr</a:t>
            </a:r>
            <a:endParaRPr lang="de-CH" sz="1400">
              <a:cs typeface="Arial"/>
            </a:endParaRPr>
          </a:p>
          <a:p>
            <a:pPr marL="0" indent="0">
              <a:lnSpc>
                <a:spcPts val="1900"/>
              </a:lnSpc>
              <a:buNone/>
            </a:pPr>
            <a:endParaRPr lang="de-CH" sz="1400"/>
          </a:p>
          <a:p>
            <a:pPr marL="0" indent="0">
              <a:lnSpc>
                <a:spcPts val="1900"/>
              </a:lnSpc>
              <a:buNone/>
            </a:pPr>
            <a:r>
              <a:rPr lang="de-CH" sz="1400"/>
              <a:t>der Schweizer Athlet*innen erhalten einen regelmässigen Monatslohn</a:t>
            </a:r>
            <a:endParaRPr lang="de-CH" sz="1400">
              <a:cs typeface="Arial"/>
            </a:endParaRPr>
          </a:p>
          <a:p>
            <a:pPr marL="0" indent="0">
              <a:lnSpc>
                <a:spcPts val="1900"/>
              </a:lnSpc>
              <a:buNone/>
            </a:pPr>
            <a:endParaRPr lang="de-CH" sz="1400"/>
          </a:p>
          <a:p>
            <a:pPr marL="0" indent="0">
              <a:lnSpc>
                <a:spcPts val="1900"/>
              </a:lnSpc>
              <a:buNone/>
              <a:tabLst>
                <a:tab pos="268288" algn="l"/>
              </a:tabLst>
            </a:pPr>
            <a:r>
              <a:rPr lang="de-CH" sz="1400"/>
              <a:t>	ist die durchschnittliche Trainingszeit pro Woche (ohne Physio-</a:t>
            </a:r>
            <a:endParaRPr lang="de-CH" sz="1400">
              <a:cs typeface="Arial"/>
            </a:endParaRPr>
          </a:p>
          <a:p>
            <a:pPr marL="0" indent="0">
              <a:lnSpc>
                <a:spcPts val="1900"/>
              </a:lnSpc>
              <a:buNone/>
              <a:tabLst>
                <a:tab pos="268288" algn="l"/>
              </a:tabLst>
            </a:pPr>
            <a:r>
              <a:rPr lang="de-CH" sz="1400"/>
              <a:t>	</a:t>
            </a:r>
            <a:r>
              <a:rPr lang="de-CH" sz="1400" err="1"/>
              <a:t>therapie</a:t>
            </a:r>
            <a:r>
              <a:rPr lang="de-CH" sz="1400"/>
              <a:t>, mentales Training und strukturierte Regeneration)</a:t>
            </a:r>
            <a:endParaRPr lang="de-CH" sz="1400">
              <a:cs typeface="Arial"/>
            </a:endParaRPr>
          </a:p>
          <a:p>
            <a:pPr marL="0" indent="0">
              <a:lnSpc>
                <a:spcPts val="1900"/>
              </a:lnSpc>
              <a:buNone/>
            </a:pPr>
            <a:endParaRPr lang="de-CH" sz="1400"/>
          </a:p>
          <a:p>
            <a:pPr marL="0" indent="0">
              <a:lnSpc>
                <a:spcPts val="1900"/>
              </a:lnSpc>
              <a:buNone/>
              <a:tabLst>
                <a:tab pos="717550" algn="l"/>
              </a:tabLst>
            </a:pPr>
            <a:r>
              <a:rPr lang="de-CH" sz="1400"/>
              <a:t>	alt ist der/die durchschnittliche Schweizer Olympiateilnehmer*in</a:t>
            </a:r>
            <a:endParaRPr lang="de-CH" sz="1400">
              <a:cs typeface="Arial"/>
            </a:endParaRPr>
          </a:p>
          <a:p>
            <a:pPr marL="0" indent="0">
              <a:lnSpc>
                <a:spcPts val="1900"/>
              </a:lnSpc>
              <a:buNone/>
            </a:pPr>
            <a:endParaRPr lang="de-CH" sz="1400"/>
          </a:p>
          <a:p>
            <a:pPr marL="0" indent="0">
              <a:lnSpc>
                <a:spcPts val="1900"/>
              </a:lnSpc>
              <a:buNone/>
              <a:tabLst>
                <a:tab pos="717550" algn="l"/>
              </a:tabLst>
            </a:pPr>
            <a:r>
              <a:rPr lang="de-CH" sz="1400"/>
              <a:t>	alt ist der/die durchschnittliche Schweizer Medaillengewinner*in</a:t>
            </a:r>
            <a:br>
              <a:rPr lang="de-CH" sz="1400"/>
            </a:br>
            <a:r>
              <a:rPr lang="de-CH" sz="1400"/>
              <a:t>	an den Olympischen Spielen</a:t>
            </a:r>
            <a:endParaRPr lang="de-CH" sz="1400">
              <a:cs typeface="Arial"/>
            </a:endParaRPr>
          </a:p>
          <a:p>
            <a:pPr marL="0" indent="0">
              <a:lnSpc>
                <a:spcPts val="1900"/>
              </a:lnSpc>
              <a:buNone/>
              <a:tabLst>
                <a:tab pos="717550" algn="l"/>
              </a:tabLst>
            </a:pPr>
            <a:endParaRPr lang="de-CH" sz="1400"/>
          </a:p>
          <a:p>
            <a:pPr marL="0" indent="0">
              <a:lnSpc>
                <a:spcPts val="1900"/>
              </a:lnSpc>
              <a:buNone/>
              <a:tabLst>
                <a:tab pos="268288" algn="l"/>
              </a:tabLst>
            </a:pPr>
            <a:r>
              <a:rPr lang="de-CH" sz="1400"/>
              <a:t>	der Medaillengewinner*innen und 95% der Teilnehmer*innen der letzten </a:t>
            </a:r>
            <a:br>
              <a:rPr lang="de-CH" sz="1400"/>
            </a:br>
            <a:r>
              <a:rPr lang="de-CH" sz="1400"/>
              <a:t>	3 Olympischen Spiele wurden auf ihrem Weg von der Sporthilfe 	unterstützt.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51417464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porthilfe">
      <a:dk1>
        <a:sysClr val="windowText" lastClr="000000"/>
      </a:dk1>
      <a:lt1>
        <a:sysClr val="window" lastClr="FFFFFF"/>
      </a:lt1>
      <a:dk2>
        <a:srgbClr val="464646"/>
      </a:dk2>
      <a:lt2>
        <a:srgbClr val="EAEAEA"/>
      </a:lt2>
      <a:accent1>
        <a:srgbClr val="F50023"/>
      </a:accent1>
      <a:accent2>
        <a:srgbClr val="CCCCCC"/>
      </a:accent2>
      <a:accent3>
        <a:srgbClr val="7F7F7F"/>
      </a:accent3>
      <a:accent4>
        <a:srgbClr val="666666"/>
      </a:accent4>
      <a:accent5>
        <a:srgbClr val="575756"/>
      </a:accent5>
      <a:accent6>
        <a:srgbClr val="41414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Schweizer Sporthilfe V1.potx" id="{234ED4AB-AA99-4BE8-8496-39CF117F3886}" vid="{58E68AA3-1AFD-4E02-AB82-081D2E0E60C7}"/>
    </a:ext>
  </a:extLst>
</a:theme>
</file>

<file path=ppt/theme/theme2.xml><?xml version="1.0" encoding="utf-8"?>
<a:theme xmlns:a="http://schemas.openxmlformats.org/drawingml/2006/main" name="Office Theme">
  <a:themeElements>
    <a:clrScheme name="Sporthilfe">
      <a:dk1>
        <a:sysClr val="windowText" lastClr="000000"/>
      </a:dk1>
      <a:lt1>
        <a:sysClr val="window" lastClr="FFFFFF"/>
      </a:lt1>
      <a:dk2>
        <a:srgbClr val="464646"/>
      </a:dk2>
      <a:lt2>
        <a:srgbClr val="EAEAEA"/>
      </a:lt2>
      <a:accent1>
        <a:srgbClr val="F50023"/>
      </a:accent1>
      <a:accent2>
        <a:srgbClr val="CCCCCC"/>
      </a:accent2>
      <a:accent3>
        <a:srgbClr val="7F7F7F"/>
      </a:accent3>
      <a:accent4>
        <a:srgbClr val="666666"/>
      </a:accent4>
      <a:accent5>
        <a:srgbClr val="575756"/>
      </a:accent5>
      <a:accent6>
        <a:srgbClr val="41414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porthilfe">
      <a:dk1>
        <a:sysClr val="windowText" lastClr="000000"/>
      </a:dk1>
      <a:lt1>
        <a:sysClr val="window" lastClr="FFFFFF"/>
      </a:lt1>
      <a:dk2>
        <a:srgbClr val="464646"/>
      </a:dk2>
      <a:lt2>
        <a:srgbClr val="EAEAEA"/>
      </a:lt2>
      <a:accent1>
        <a:srgbClr val="F50023"/>
      </a:accent1>
      <a:accent2>
        <a:srgbClr val="CCCCCC"/>
      </a:accent2>
      <a:accent3>
        <a:srgbClr val="7F7F7F"/>
      </a:accent3>
      <a:accent4>
        <a:srgbClr val="666666"/>
      </a:accent4>
      <a:accent5>
        <a:srgbClr val="575756"/>
      </a:accent5>
      <a:accent6>
        <a:srgbClr val="41414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rchivdokument" ma:contentTypeID="0x010100B0E7E83876980C4B90F847D9B80A65DF0049728AF32B016E4FA441B98E044E3CC9" ma:contentTypeVersion="23" ma:contentTypeDescription="Ein neues Dokument erstellen." ma:contentTypeScope="" ma:versionID="26b2fd211d268a4e7fa7099a741fabcb">
  <xsd:schema xmlns:xsd="http://www.w3.org/2001/XMLSchema" xmlns:xs="http://www.w3.org/2001/XMLSchema" xmlns:p="http://schemas.microsoft.com/office/2006/metadata/properties" xmlns:ns2="aea37ac1-45ac-422b-b4cc-a1dde9c764f6" xmlns:ns3="46033fcd-5f77-46e4-b3c6-663796c141df" targetNamespace="http://schemas.microsoft.com/office/2006/metadata/properties" ma:root="true" ma:fieldsID="b145a454f09293a900234b040fd6c094" ns2:_="" ns3:_="">
    <xsd:import namespace="aea37ac1-45ac-422b-b4cc-a1dde9c764f6"/>
    <xsd:import namespace="46033fcd-5f77-46e4-b3c6-663796c141d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37ac1-45ac-422b-b4cc-a1dde9c764f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list="UserInfo" ma:SearchPeopleOnly="false" ma:internalName="SharedWithUsers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Wert der Dokument-ID" ma:description="Der Wert der diesem Element zugewiesenen Dokument-ID." ma:internalName="_dlc_DocId" ma:readOnly="false">
      <xsd:simpleType>
        <xsd:restriction base="dms:Text"/>
      </xsd:simpleType>
    </xsd:element>
    <xsd:element name="_dlc_DocIdUrl" ma:index="10" nillable="true" ma:displayName="Dokument-ID" ma:description="Permanenter Hyperlink zu diesem Dokument." ma:format="Hyperlink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75b9de59-ab2f-400c-94bf-386b782e41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33fcd-5f77-46e4-b3c6-663796c141df" elementFormDefault="qualified">
    <xsd:import namespace="http://schemas.microsoft.com/office/2006/documentManagement/types"/>
    <xsd:import namespace="http://schemas.microsoft.com/office/infopath/2007/PartnerControls"/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a37ac1-45ac-422b-b4cc-a1dde9c764f6">
      <Terms xmlns="http://schemas.microsoft.com/office/infopath/2007/PartnerControls"/>
    </lcf76f155ced4ddcb4097134ff3c332f>
    <_dlc_DocIdPersistId xmlns="aea37ac1-45ac-422b-b4cc-a1dde9c764f6" xsi:nil="true"/>
    <_dlc_DocIdUrl xmlns="aea37ac1-45ac-422b-b4cc-a1dde9c764f6">
      <Url xsi:nil="true"/>
      <Description xsi:nil="true"/>
    </_dlc_DocIdUrl>
    <_dlc_DocId xmlns="aea37ac1-45ac-422b-b4cc-a1dde9c764f6" xsi:nil="true"/>
    <SharedWithUsers xmlns="aea37ac1-45ac-422b-b4cc-a1dde9c764f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8DAA32-0D5F-49EC-8952-B370E396CF76}">
  <ds:schemaRefs>
    <ds:schemaRef ds:uri="46033fcd-5f77-46e4-b3c6-663796c141df"/>
    <ds:schemaRef ds:uri="aea37ac1-45ac-422b-b4cc-a1dde9c764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aea37ac1-45ac-422b-b4cc-a1dde9c764f6"/>
    <ds:schemaRef ds:uri="http://www.w3.org/XML/1998/namespace"/>
    <ds:schemaRef ds:uri="http://purl.org/dc/dcmitype/"/>
    <ds:schemaRef ds:uri="http://purl.org/dc/elements/1.1/"/>
    <ds:schemaRef ds:uri="46033fcd-5f77-46e4-b3c6-663796c141df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Schweizer Sporthilfe V1</Template>
  <TotalTime>0</TotalTime>
  <Words>2079</Words>
  <Application>Microsoft Office PowerPoint</Application>
  <PresentationFormat>Breitbild</PresentationFormat>
  <Paragraphs>346</Paragraphs>
  <Slides>31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9" baseType="lpstr">
      <vt:lpstr>Arial</vt:lpstr>
      <vt:lpstr>Calibri</vt:lpstr>
      <vt:lpstr>Helvetica Neue</vt:lpstr>
      <vt:lpstr>Libre Franklin</vt:lpstr>
      <vt:lpstr>Rondelle</vt:lpstr>
      <vt:lpstr>Symbol</vt:lpstr>
      <vt:lpstr>Wingdings</vt:lpstr>
      <vt:lpstr>Benutzerdefiniertes Design</vt:lpstr>
      <vt:lpstr>Stiftung Schweizer Sporthilfe</vt:lpstr>
      <vt:lpstr>Alina Meier</vt:lpstr>
      <vt:lpstr>Patrick Perreten </vt:lpstr>
      <vt:lpstr>PowerPoint-Präsentation</vt:lpstr>
      <vt:lpstr>Agenda</vt:lpstr>
      <vt:lpstr>Über uns</vt:lpstr>
      <vt:lpstr>55 Jahre Sporthilfe</vt:lpstr>
      <vt:lpstr>Mission &amp; Vision</vt:lpstr>
      <vt:lpstr>Zahlen &amp; Fakten</vt:lpstr>
      <vt:lpstr>Athletenförderung</vt:lpstr>
      <vt:lpstr>Athletenförderung 1970 – 2024</vt:lpstr>
      <vt:lpstr>Swiss Olympic Förderstruktur (FTEM)</vt:lpstr>
      <vt:lpstr>Mittelverwendung im Überblick</vt:lpstr>
      <vt:lpstr>PowerPoint-Präsentation</vt:lpstr>
      <vt:lpstr>Talk Alina</vt:lpstr>
      <vt:lpstr>Talk Patrick</vt:lpstr>
      <vt:lpstr>Fundraising</vt:lpstr>
      <vt:lpstr>Fundraising – fit for the Future breite Abstützung auf fünf Säulen</vt:lpstr>
      <vt:lpstr>Fundraising PUBLIC</vt:lpstr>
      <vt:lpstr>Unsere Sporthilfe Team Suisse Zielgruppen</vt:lpstr>
      <vt:lpstr>Fundraising CORPORATE</vt:lpstr>
      <vt:lpstr>PowerPoint-Präsentation</vt:lpstr>
      <vt:lpstr>Fundraising Events</vt:lpstr>
      <vt:lpstr>Die Sporthilfe Events</vt:lpstr>
      <vt:lpstr>Fundraising Individual</vt:lpstr>
      <vt:lpstr>Wie kann ich unterstützen?</vt:lpstr>
      <vt:lpstr>PowerPoint-Präsentation</vt:lpstr>
      <vt:lpstr>PowerPoint-Präsentation</vt:lpstr>
      <vt:lpstr>PowerPoint-Präsentation</vt:lpstr>
      <vt:lpstr>Wie kann ich unterstützen?</vt:lpstr>
      <vt:lpstr>Vielen Dank für deine Unterstützung.</vt:lpstr>
    </vt:vector>
  </TitlesOfParts>
  <Company>Swiss Olympic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Stiftung Schweizer Sporthilfe</dc:title>
  <dc:creator>Krummenacher Karin</dc:creator>
  <dc:description>erstellt durch Vorlagenbauer.ch</dc:description>
  <cp:lastModifiedBy>Reinhard Spahr</cp:lastModifiedBy>
  <cp:revision>3</cp:revision>
  <cp:lastPrinted>2025-09-08T13:10:21Z</cp:lastPrinted>
  <dcterms:created xsi:type="dcterms:W3CDTF">2024-07-01T09:09:59Z</dcterms:created>
  <dcterms:modified xsi:type="dcterms:W3CDTF">2025-09-08T13:12:39Z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0x010100B0E7E83876980C4B90F847D9B80A65DF0049728AF32B016E4FA441B98E044E3CC9</vt:lpwstr>
  </property>
  <property fmtid="{D5CDD505-2E9C-101B-9397-08002B2CF9AE}" pid="3" name="MediaServiceImageTags">
    <vt:lpwstr/>
  </property>
  <property fmtid="{D5CDD505-2E9C-101B-9397-08002B2CF9AE}" pid="4" name="bde9523c343849a7a2079930d550e8ac">
    <vt:lpwstr/>
  </property>
  <property fmtid="{D5CDD505-2E9C-101B-9397-08002B2CF9AE}" pid="5" name="TaxCatchAll">
    <vt:lpwstr/>
  </property>
  <property fmtid="{D5CDD505-2E9C-101B-9397-08002B2CF9AE}" pid="6" name="SOAKategorie">
    <vt:lpwstr/>
  </property>
</Properties>
</file>